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1" r:id="rId2"/>
    <p:sldId id="289" r:id="rId3"/>
    <p:sldId id="268" r:id="rId4"/>
    <p:sldId id="273" r:id="rId5"/>
    <p:sldId id="275" r:id="rId6"/>
    <p:sldId id="274" r:id="rId7"/>
    <p:sldId id="276" r:id="rId8"/>
    <p:sldId id="277" r:id="rId9"/>
    <p:sldId id="267" r:id="rId10"/>
    <p:sldId id="292" r:id="rId11"/>
    <p:sldId id="293" r:id="rId12"/>
    <p:sldId id="270" r:id="rId13"/>
    <p:sldId id="294" r:id="rId14"/>
    <p:sldId id="269" r:id="rId15"/>
    <p:sldId id="272" r:id="rId16"/>
    <p:sldId id="281" r:id="rId17"/>
    <p:sldId id="282" r:id="rId18"/>
    <p:sldId id="285" r:id="rId19"/>
    <p:sldId id="300" r:id="rId20"/>
    <p:sldId id="283" r:id="rId21"/>
    <p:sldId id="286" r:id="rId22"/>
    <p:sldId id="284" r:id="rId23"/>
    <p:sldId id="288" r:id="rId24"/>
    <p:sldId id="307" r:id="rId25"/>
    <p:sldId id="308" r:id="rId26"/>
    <p:sldId id="301" r:id="rId27"/>
    <p:sldId id="302" r:id="rId28"/>
    <p:sldId id="303" r:id="rId29"/>
    <p:sldId id="304" r:id="rId30"/>
    <p:sldId id="305" r:id="rId31"/>
    <p:sldId id="306" r:id="rId32"/>
    <p:sldId id="295" r:id="rId33"/>
    <p:sldId id="296" r:id="rId34"/>
    <p:sldId id="297" r:id="rId35"/>
    <p:sldId id="298" r:id="rId36"/>
    <p:sldId id="299" r:id="rId37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-1404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D6EF-20D0-4452-8F50-7BCCAF04D1D7}" type="datetimeFigureOut">
              <a:rPr lang="pt-BR" smtClean="0"/>
              <a:t>25/11/2016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E274B-C82B-4FEB-8633-AB5A19A4F84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14138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D6EF-20D0-4452-8F50-7BCCAF04D1D7}" type="datetimeFigureOut">
              <a:rPr lang="pt-BR" smtClean="0"/>
              <a:t>25/11/2016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E274B-C82B-4FEB-8633-AB5A19A4F84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347961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D6EF-20D0-4452-8F50-7BCCAF04D1D7}" type="datetimeFigureOut">
              <a:rPr lang="pt-BR" smtClean="0"/>
              <a:t>25/11/2016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E274B-C82B-4FEB-8633-AB5A19A4F84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902701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D6EF-20D0-4452-8F50-7BCCAF04D1D7}" type="datetimeFigureOut">
              <a:rPr lang="pt-BR" smtClean="0"/>
              <a:t>25/11/2016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E274B-C82B-4FEB-8633-AB5A19A4F84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897760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D6EF-20D0-4452-8F50-7BCCAF04D1D7}" type="datetimeFigureOut">
              <a:rPr lang="pt-BR" smtClean="0"/>
              <a:t>25/11/2016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E274B-C82B-4FEB-8633-AB5A19A4F84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320926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D6EF-20D0-4452-8F50-7BCCAF04D1D7}" type="datetimeFigureOut">
              <a:rPr lang="pt-BR" smtClean="0"/>
              <a:t>25/11/2016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E274B-C82B-4FEB-8633-AB5A19A4F84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629379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D6EF-20D0-4452-8F50-7BCCAF04D1D7}" type="datetimeFigureOut">
              <a:rPr lang="pt-BR" smtClean="0"/>
              <a:t>25/11/2016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E274B-C82B-4FEB-8633-AB5A19A4F84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559131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D6EF-20D0-4452-8F50-7BCCAF04D1D7}" type="datetimeFigureOut">
              <a:rPr lang="pt-BR" smtClean="0"/>
              <a:t>25/11/2016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E274B-C82B-4FEB-8633-AB5A19A4F84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67069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D6EF-20D0-4452-8F50-7BCCAF04D1D7}" type="datetimeFigureOut">
              <a:rPr lang="pt-BR" smtClean="0"/>
              <a:t>25/11/2016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E274B-C82B-4FEB-8633-AB5A19A4F84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145333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D6EF-20D0-4452-8F50-7BCCAF04D1D7}" type="datetimeFigureOut">
              <a:rPr lang="pt-BR" smtClean="0"/>
              <a:t>25/11/2016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E274B-C82B-4FEB-8633-AB5A19A4F84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966001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D6EF-20D0-4452-8F50-7BCCAF04D1D7}" type="datetimeFigureOut">
              <a:rPr lang="pt-BR" smtClean="0"/>
              <a:t>25/11/2016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E274B-C82B-4FEB-8633-AB5A19A4F84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679994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CBD6EF-20D0-4452-8F50-7BCCAF04D1D7}" type="datetimeFigureOut">
              <a:rPr lang="pt-BR" smtClean="0"/>
              <a:t>25/11/2016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CE274B-C82B-4FEB-8633-AB5A19A4F84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51313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jpeg"/><Relationship Id="rId5" Type="http://schemas.openxmlformats.org/officeDocument/2006/relationships/image" Target="../media/image20.jpeg"/><Relationship Id="rId4" Type="http://schemas.openxmlformats.org/officeDocument/2006/relationships/image" Target="../media/image27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jpeg"/><Relationship Id="rId5" Type="http://schemas.openxmlformats.org/officeDocument/2006/relationships/image" Target="../media/image46.jpeg"/><Relationship Id="rId4" Type="http://schemas.openxmlformats.org/officeDocument/2006/relationships/image" Target="../media/image45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jpeg"/><Relationship Id="rId5" Type="http://schemas.openxmlformats.org/officeDocument/2006/relationships/image" Target="../media/image54.jpeg"/><Relationship Id="rId4" Type="http://schemas.openxmlformats.org/officeDocument/2006/relationships/image" Target="../media/image53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jpeg"/><Relationship Id="rId4" Type="http://schemas.openxmlformats.org/officeDocument/2006/relationships/image" Target="../media/image66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 smtClean="0"/>
              <a:t>Grandes Grupos Vegetais</a:t>
            </a:r>
            <a:endParaRPr lang="pt-BR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3203848" y="5445224"/>
            <a:ext cx="6400800" cy="1752600"/>
          </a:xfrm>
        </p:spPr>
        <p:txBody>
          <a:bodyPr/>
          <a:lstStyle/>
          <a:p>
            <a:r>
              <a:rPr lang="pt-BR" dirty="0" smtClean="0">
                <a:solidFill>
                  <a:schemeClr val="tx1"/>
                </a:solidFill>
              </a:rPr>
              <a:t>Pedro César Soares de Freitas</a:t>
            </a:r>
          </a:p>
          <a:p>
            <a:r>
              <a:rPr lang="pt-BR" dirty="0" smtClean="0">
                <a:solidFill>
                  <a:schemeClr val="tx1"/>
                </a:solidFill>
              </a:rPr>
              <a:t>freitaspedrocesar@gmail.com</a:t>
            </a:r>
            <a:endParaRPr lang="pt-B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7536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musgo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8" b="12574"/>
          <a:stretch/>
        </p:blipFill>
        <p:spPr bwMode="auto">
          <a:xfrm>
            <a:off x="5399677" y="3706716"/>
            <a:ext cx="3728253" cy="268306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antocer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1500" y="24966"/>
            <a:ext cx="4762500" cy="287655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hepática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70" y="3238500"/>
            <a:ext cx="4829175" cy="36195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aixaDeTexto 6"/>
          <p:cNvSpPr txBox="1"/>
          <p:nvPr/>
        </p:nvSpPr>
        <p:spPr>
          <a:xfrm>
            <a:off x="5554046" y="6200359"/>
            <a:ext cx="1192634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pt-BR" sz="2800" b="1" dirty="0" smtClean="0"/>
              <a:t>Musgo</a:t>
            </a:r>
            <a:endParaRPr lang="pt-BR" b="1" dirty="0"/>
          </a:p>
        </p:txBody>
      </p:sp>
      <p:sp>
        <p:nvSpPr>
          <p:cNvPr id="8" name="CaixaDeTexto 7"/>
          <p:cNvSpPr txBox="1"/>
          <p:nvPr/>
        </p:nvSpPr>
        <p:spPr>
          <a:xfrm>
            <a:off x="3120754" y="260648"/>
            <a:ext cx="1696298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pt-BR" sz="2800" b="1" dirty="0" err="1" smtClean="0"/>
              <a:t>Antóceros</a:t>
            </a:r>
            <a:endParaRPr lang="pt-BR" b="1" dirty="0"/>
          </a:p>
        </p:txBody>
      </p:sp>
      <p:sp>
        <p:nvSpPr>
          <p:cNvPr id="9" name="CaixaDeTexto 8"/>
          <p:cNvSpPr txBox="1"/>
          <p:nvPr/>
        </p:nvSpPr>
        <p:spPr>
          <a:xfrm>
            <a:off x="251520" y="2867967"/>
            <a:ext cx="1641155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pt-BR" sz="2800" b="1" dirty="0" smtClean="0"/>
              <a:t>Hepáticas</a:t>
            </a:r>
          </a:p>
        </p:txBody>
      </p:sp>
    </p:spTree>
    <p:extLst>
      <p:ext uri="{BB962C8B-B14F-4D97-AF65-F5344CB8AC3E}">
        <p14:creationId xmlns:p14="http://schemas.microsoft.com/office/powerpoint/2010/main" val="320459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Image result for gametófito briófita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532" r="71427"/>
          <a:stretch/>
        </p:blipFill>
        <p:spPr bwMode="auto">
          <a:xfrm>
            <a:off x="388189" y="1125341"/>
            <a:ext cx="973451" cy="184507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Image result for gametófito briófita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532" r="71427"/>
          <a:stretch/>
        </p:blipFill>
        <p:spPr bwMode="auto">
          <a:xfrm>
            <a:off x="1653484" y="1125341"/>
            <a:ext cx="973451" cy="184507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mage result for simbolo homem e mulher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74" t="10893" r="59624"/>
          <a:stretch/>
        </p:blipFill>
        <p:spPr bwMode="auto">
          <a:xfrm>
            <a:off x="675689" y="2969313"/>
            <a:ext cx="398450" cy="57606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Image result for simbolo homem e mulher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77" r="9929" b="24327"/>
          <a:stretch/>
        </p:blipFill>
        <p:spPr bwMode="auto">
          <a:xfrm>
            <a:off x="1859310" y="2949581"/>
            <a:ext cx="561798" cy="59055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Conector de seta reta 5"/>
          <p:cNvCxnSpPr/>
          <p:nvPr/>
        </p:nvCxnSpPr>
        <p:spPr>
          <a:xfrm flipH="1" flipV="1">
            <a:off x="1014300" y="908720"/>
            <a:ext cx="877512" cy="54006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CaixaDeTexto 12"/>
          <p:cNvSpPr txBox="1"/>
          <p:nvPr/>
        </p:nvSpPr>
        <p:spPr>
          <a:xfrm>
            <a:off x="0" y="116632"/>
            <a:ext cx="4492961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pt-BR" sz="2400" b="1" dirty="0" smtClean="0"/>
              <a:t>Transferência de Gametas (</a:t>
            </a:r>
            <a:r>
              <a:rPr lang="pt-BR" sz="2400" b="1" dirty="0" smtClean="0">
                <a:solidFill>
                  <a:srgbClr val="0070C0"/>
                </a:solidFill>
              </a:rPr>
              <a:t>Água!</a:t>
            </a:r>
            <a:r>
              <a:rPr lang="pt-BR" sz="2400" b="1" dirty="0" smtClean="0"/>
              <a:t>)</a:t>
            </a:r>
            <a:endParaRPr lang="pt-BR" sz="1600" b="1" dirty="0"/>
          </a:p>
        </p:txBody>
      </p:sp>
      <p:sp>
        <p:nvSpPr>
          <p:cNvPr id="16" name="CaixaDeTexto 15"/>
          <p:cNvSpPr txBox="1"/>
          <p:nvPr/>
        </p:nvSpPr>
        <p:spPr>
          <a:xfrm>
            <a:off x="1891812" y="778060"/>
            <a:ext cx="1343958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pt-BR" b="1" dirty="0" smtClean="0"/>
              <a:t>Anterozoide</a:t>
            </a:r>
            <a:endParaRPr lang="pt-BR" b="1" dirty="0"/>
          </a:p>
        </p:txBody>
      </p:sp>
      <p:sp>
        <p:nvSpPr>
          <p:cNvPr id="17" name="CaixaDeTexto 16"/>
          <p:cNvSpPr txBox="1"/>
          <p:nvPr/>
        </p:nvSpPr>
        <p:spPr>
          <a:xfrm>
            <a:off x="85648" y="745794"/>
            <a:ext cx="928652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pt-BR" b="1" dirty="0" smtClean="0"/>
              <a:t>Oosfera</a:t>
            </a:r>
            <a:endParaRPr lang="pt-BR" b="1" dirty="0"/>
          </a:p>
        </p:txBody>
      </p:sp>
      <p:cxnSp>
        <p:nvCxnSpPr>
          <p:cNvPr id="18" name="Conector de seta reta 17"/>
          <p:cNvCxnSpPr/>
          <p:nvPr/>
        </p:nvCxnSpPr>
        <p:spPr>
          <a:xfrm>
            <a:off x="2843808" y="2101883"/>
            <a:ext cx="1422523" cy="0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0" name="Picture 6" descr="Image result for gametófito briófita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532" r="71427"/>
          <a:stretch/>
        </p:blipFill>
        <p:spPr bwMode="auto">
          <a:xfrm>
            <a:off x="4644008" y="1125341"/>
            <a:ext cx="973451" cy="184507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8" descr="Image result for simbolo homem e mulher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74" t="10893" r="59624"/>
          <a:stretch/>
        </p:blipFill>
        <p:spPr bwMode="auto">
          <a:xfrm>
            <a:off x="4931508" y="2969313"/>
            <a:ext cx="398450" cy="57606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Elipse 10"/>
          <p:cNvSpPr/>
          <p:nvPr/>
        </p:nvSpPr>
        <p:spPr>
          <a:xfrm>
            <a:off x="4644008" y="1340768"/>
            <a:ext cx="571843" cy="432048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4" name="Conector de seta reta 23"/>
          <p:cNvCxnSpPr/>
          <p:nvPr/>
        </p:nvCxnSpPr>
        <p:spPr>
          <a:xfrm flipH="1">
            <a:off x="5215851" y="966575"/>
            <a:ext cx="1165013" cy="468052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6" name="CaixaDeTexto 25"/>
          <p:cNvSpPr txBox="1"/>
          <p:nvPr/>
        </p:nvSpPr>
        <p:spPr>
          <a:xfrm>
            <a:off x="4644008" y="552269"/>
            <a:ext cx="4438844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pt-BR" sz="2400" b="1" dirty="0" smtClean="0"/>
              <a:t>União dos Gametas (Fecundação)</a:t>
            </a:r>
            <a:endParaRPr lang="pt-BR" sz="1600" b="1" dirty="0"/>
          </a:p>
        </p:txBody>
      </p:sp>
      <p:cxnSp>
        <p:nvCxnSpPr>
          <p:cNvPr id="27" name="Conector de seta reta 26"/>
          <p:cNvCxnSpPr/>
          <p:nvPr/>
        </p:nvCxnSpPr>
        <p:spPr>
          <a:xfrm>
            <a:off x="5913072" y="2080888"/>
            <a:ext cx="999448" cy="0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060" name="Picture 12" descr="Image result for esporófito briofita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17" r="63471"/>
          <a:stretch/>
        </p:blipFill>
        <p:spPr bwMode="auto">
          <a:xfrm>
            <a:off x="7414702" y="1340768"/>
            <a:ext cx="628885" cy="282014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Elipse 30"/>
          <p:cNvSpPr/>
          <p:nvPr/>
        </p:nvSpPr>
        <p:spPr>
          <a:xfrm>
            <a:off x="7443224" y="1489478"/>
            <a:ext cx="571843" cy="1261361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32" name="Conector de seta reta 31"/>
          <p:cNvCxnSpPr/>
          <p:nvPr/>
        </p:nvCxnSpPr>
        <p:spPr>
          <a:xfrm flipH="1">
            <a:off x="7476544" y="4451711"/>
            <a:ext cx="324056" cy="864096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062" name="Picture 14" descr="Image result for cápsula esporófito musg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8679" y="4883759"/>
            <a:ext cx="1961106" cy="162379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Elipse 34"/>
          <p:cNvSpPr/>
          <p:nvPr/>
        </p:nvSpPr>
        <p:spPr>
          <a:xfrm>
            <a:off x="5489673" y="4835523"/>
            <a:ext cx="923123" cy="860134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6" name="CaixaDeTexto 35"/>
          <p:cNvSpPr txBox="1"/>
          <p:nvPr/>
        </p:nvSpPr>
        <p:spPr>
          <a:xfrm>
            <a:off x="5022390" y="4650857"/>
            <a:ext cx="1987532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pt-BR" b="1" dirty="0" smtClean="0"/>
              <a:t>Esporos na cápsula</a:t>
            </a:r>
            <a:endParaRPr lang="pt-BR" b="1" dirty="0"/>
          </a:p>
        </p:txBody>
      </p:sp>
      <p:sp>
        <p:nvSpPr>
          <p:cNvPr id="37" name="CaixaDeTexto 36"/>
          <p:cNvSpPr txBox="1"/>
          <p:nvPr/>
        </p:nvSpPr>
        <p:spPr>
          <a:xfrm>
            <a:off x="836083" y="4835810"/>
            <a:ext cx="2608251" cy="15696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sz="2400" b="1" dirty="0" smtClean="0"/>
              <a:t>Esporos são eliminados, caem no solo e germinam</a:t>
            </a:r>
            <a:endParaRPr lang="pt-BR" sz="2400" b="1" dirty="0"/>
          </a:p>
        </p:txBody>
      </p:sp>
      <p:cxnSp>
        <p:nvCxnSpPr>
          <p:cNvPr id="38" name="Conector de seta reta 37"/>
          <p:cNvCxnSpPr/>
          <p:nvPr/>
        </p:nvCxnSpPr>
        <p:spPr>
          <a:xfrm flipH="1">
            <a:off x="3707904" y="5695657"/>
            <a:ext cx="1198660" cy="0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" name="Conector de seta reta 40"/>
          <p:cNvCxnSpPr/>
          <p:nvPr/>
        </p:nvCxnSpPr>
        <p:spPr>
          <a:xfrm flipH="1" flipV="1">
            <a:off x="1453056" y="3535769"/>
            <a:ext cx="20703" cy="1051132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3" name="CaixaDeTexto 42"/>
          <p:cNvSpPr txBox="1"/>
          <p:nvPr/>
        </p:nvSpPr>
        <p:spPr>
          <a:xfrm rot="16200000">
            <a:off x="-418915" y="1944731"/>
            <a:ext cx="1279838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pt-BR" b="1" dirty="0" smtClean="0">
                <a:solidFill>
                  <a:srgbClr val="FF0000"/>
                </a:solidFill>
              </a:rPr>
              <a:t>Gametófito</a:t>
            </a:r>
            <a:endParaRPr lang="pt-BR" b="1" dirty="0">
              <a:solidFill>
                <a:srgbClr val="FF0000"/>
              </a:solidFill>
            </a:endParaRPr>
          </a:p>
        </p:txBody>
      </p:sp>
      <p:sp>
        <p:nvSpPr>
          <p:cNvPr id="44" name="CaixaDeTexto 43"/>
          <p:cNvSpPr txBox="1"/>
          <p:nvPr/>
        </p:nvSpPr>
        <p:spPr>
          <a:xfrm rot="5400000">
            <a:off x="7625690" y="3236750"/>
            <a:ext cx="1279838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pt-BR" b="1" dirty="0" smtClean="0">
                <a:solidFill>
                  <a:srgbClr val="FF0000"/>
                </a:solidFill>
              </a:rPr>
              <a:t>Gametófito</a:t>
            </a:r>
            <a:endParaRPr lang="pt-BR" b="1" dirty="0">
              <a:solidFill>
                <a:srgbClr val="FF0000"/>
              </a:solidFill>
            </a:endParaRPr>
          </a:p>
        </p:txBody>
      </p:sp>
      <p:sp>
        <p:nvSpPr>
          <p:cNvPr id="45" name="CaixaDeTexto 44"/>
          <p:cNvSpPr txBox="1"/>
          <p:nvPr/>
        </p:nvSpPr>
        <p:spPr>
          <a:xfrm rot="5400000">
            <a:off x="7649018" y="1834288"/>
            <a:ext cx="1168653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pt-BR" b="1" dirty="0" smtClean="0">
                <a:solidFill>
                  <a:srgbClr val="FF0000"/>
                </a:solidFill>
              </a:rPr>
              <a:t>Esporófito</a:t>
            </a:r>
            <a:endParaRPr lang="pt-BR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0236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6" grpId="0" animBg="1"/>
      <p:bldP spid="17" grpId="0" animBg="1"/>
      <p:bldP spid="11" grpId="0" animBg="1"/>
      <p:bldP spid="26" grpId="0" animBg="1"/>
      <p:bldP spid="31" grpId="0" animBg="1"/>
      <p:bldP spid="35" grpId="0" animBg="1"/>
      <p:bldP spid="36" grpId="0" animBg="1"/>
      <p:bldP spid="37" grpId="0" animBg="1"/>
      <p:bldP spid="43" grpId="0" animBg="1"/>
      <p:bldP spid="44" grpId="0" animBg="1"/>
      <p:bldP spid="4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39552" y="0"/>
            <a:ext cx="8229600" cy="1143000"/>
          </a:xfrm>
        </p:spPr>
        <p:txBody>
          <a:bodyPr/>
          <a:lstStyle/>
          <a:p>
            <a:r>
              <a:rPr lang="pt-BR" dirty="0" err="1" smtClean="0"/>
              <a:t>Plantae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4604" y="764704"/>
            <a:ext cx="6193579" cy="5976664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pt-BR" dirty="0"/>
              <a:t>. </a:t>
            </a:r>
            <a:r>
              <a:rPr lang="pt-BR" b="1" dirty="0" err="1"/>
              <a:t>Pteridófitas</a:t>
            </a:r>
            <a:r>
              <a:rPr lang="pt-BR" dirty="0"/>
              <a:t>: </a:t>
            </a:r>
            <a:endParaRPr lang="pt-BR" dirty="0" smtClean="0"/>
          </a:p>
          <a:p>
            <a:pPr marL="0" indent="0">
              <a:buNone/>
            </a:pPr>
            <a:endParaRPr lang="pt-BR" dirty="0" smtClean="0"/>
          </a:p>
          <a:p>
            <a:pPr marL="0" indent="0">
              <a:buNone/>
            </a:pPr>
            <a:r>
              <a:rPr lang="pt-BR" dirty="0" smtClean="0"/>
              <a:t>- Tecidos verdadeiros (folha, caule, raiz</a:t>
            </a:r>
          </a:p>
          <a:p>
            <a:pPr marL="0" indent="0">
              <a:buNone/>
            </a:pPr>
            <a:endParaRPr lang="pt-BR" dirty="0"/>
          </a:p>
          <a:p>
            <a:pPr>
              <a:buFontTx/>
              <a:buChar char="-"/>
            </a:pPr>
            <a:r>
              <a:rPr lang="pt-BR" dirty="0" smtClean="0"/>
              <a:t>Primeiras </a:t>
            </a:r>
            <a:r>
              <a:rPr lang="pt-BR" dirty="0"/>
              <a:t>plantas a terem um sistema de transporte de </a:t>
            </a:r>
            <a:r>
              <a:rPr lang="pt-BR" dirty="0" smtClean="0"/>
              <a:t>seiva</a:t>
            </a:r>
          </a:p>
          <a:p>
            <a:pPr>
              <a:buFontTx/>
              <a:buChar char="-"/>
            </a:pPr>
            <a:endParaRPr lang="pt-BR" dirty="0"/>
          </a:p>
          <a:p>
            <a:pPr>
              <a:buFontTx/>
              <a:buChar char="-"/>
            </a:pPr>
            <a:r>
              <a:rPr lang="pt-BR" dirty="0" smtClean="0"/>
              <a:t>Mais adaptadas ao ambiente terrestre</a:t>
            </a:r>
            <a:endParaRPr lang="pt-BR" dirty="0"/>
          </a:p>
          <a:p>
            <a:pPr>
              <a:buFontTx/>
              <a:buChar char="-"/>
            </a:pPr>
            <a:endParaRPr lang="pt-BR" dirty="0" smtClean="0"/>
          </a:p>
          <a:p>
            <a:pPr>
              <a:buFontTx/>
              <a:buChar char="-"/>
            </a:pPr>
            <a:r>
              <a:rPr lang="pt-BR" dirty="0" smtClean="0"/>
              <a:t> </a:t>
            </a:r>
            <a:r>
              <a:rPr lang="pt-BR" dirty="0"/>
              <a:t>Samambaias</a:t>
            </a:r>
          </a:p>
          <a:p>
            <a:endParaRPr lang="pt-BR" dirty="0"/>
          </a:p>
        </p:txBody>
      </p:sp>
      <p:pic>
        <p:nvPicPr>
          <p:cNvPr id="4" name="Picture 4" descr="http://www.coladaweb.com/wp-content/uploads/pteridofit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216" y="764704"/>
            <a:ext cx="2381305" cy="190098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6" name="Picture 2" descr="http://www.spflores.com.br/images/fotos/SAMAMBAIA%20AMERICANA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3789040"/>
            <a:ext cx="2857500" cy="28575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1987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Samambaia desenh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65" y="767321"/>
            <a:ext cx="2094998" cy="244827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Conector de seta reta 4"/>
          <p:cNvCxnSpPr/>
          <p:nvPr/>
        </p:nvCxnSpPr>
        <p:spPr>
          <a:xfrm flipV="1">
            <a:off x="1619672" y="908720"/>
            <a:ext cx="1224136" cy="576064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028" name="Picture 4" descr="Image result for soros pteridofita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5316" y="174576"/>
            <a:ext cx="3477480" cy="231832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Conector de seta reta 7"/>
          <p:cNvCxnSpPr/>
          <p:nvPr/>
        </p:nvCxnSpPr>
        <p:spPr>
          <a:xfrm>
            <a:off x="4763571" y="647110"/>
            <a:ext cx="1896661" cy="0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CaixaDeTexto 9"/>
          <p:cNvSpPr txBox="1"/>
          <p:nvPr/>
        </p:nvSpPr>
        <p:spPr>
          <a:xfrm>
            <a:off x="6804248" y="385500"/>
            <a:ext cx="1345689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pt-BR" sz="2800" b="1" dirty="0" smtClean="0"/>
              <a:t>Esporos</a:t>
            </a:r>
            <a:endParaRPr lang="pt-BR" b="1" dirty="0"/>
          </a:p>
        </p:txBody>
      </p:sp>
      <p:cxnSp>
        <p:nvCxnSpPr>
          <p:cNvPr id="11" name="Conector de seta reta 10"/>
          <p:cNvCxnSpPr/>
          <p:nvPr/>
        </p:nvCxnSpPr>
        <p:spPr>
          <a:xfrm>
            <a:off x="7668344" y="996752"/>
            <a:ext cx="108012" cy="1287760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AutoShape 6" descr="Image result for protalo desenh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4" name="AutoShape 8" descr="Image result for protalo desenho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5" name="AutoShape 10" descr="Image result for protalo desenho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036" name="Picture 12" descr="Image result for protalo da samambaia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36" t="39751" r="17099" b="18855"/>
          <a:stretch/>
        </p:blipFill>
        <p:spPr bwMode="auto">
          <a:xfrm>
            <a:off x="6953880" y="2636912"/>
            <a:ext cx="1644952" cy="185158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Conector de seta reta 18"/>
          <p:cNvCxnSpPr/>
          <p:nvPr/>
        </p:nvCxnSpPr>
        <p:spPr>
          <a:xfrm flipH="1">
            <a:off x="7477092" y="3449063"/>
            <a:ext cx="618840" cy="2572225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Conector de seta reta 19"/>
          <p:cNvCxnSpPr/>
          <p:nvPr/>
        </p:nvCxnSpPr>
        <p:spPr>
          <a:xfrm flipH="1">
            <a:off x="7083279" y="3449063"/>
            <a:ext cx="450050" cy="1655853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3" name="Picture 8" descr="Image result for simbolo homem e mulher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74" t="10893" r="59624"/>
          <a:stretch/>
        </p:blipFill>
        <p:spPr bwMode="auto">
          <a:xfrm>
            <a:off x="6909854" y="5188660"/>
            <a:ext cx="398450" cy="57606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0" descr="Image result for simbolo homem e mulher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77" r="9929" b="24327"/>
          <a:stretch/>
        </p:blipFill>
        <p:spPr bwMode="auto">
          <a:xfrm>
            <a:off x="6909854" y="6165304"/>
            <a:ext cx="561798" cy="59055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Elipse 27"/>
          <p:cNvSpPr/>
          <p:nvPr/>
        </p:nvSpPr>
        <p:spPr>
          <a:xfrm>
            <a:off x="4212494" y="465138"/>
            <a:ext cx="551077" cy="569572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CaixaDeTexto 29"/>
          <p:cNvSpPr txBox="1"/>
          <p:nvPr/>
        </p:nvSpPr>
        <p:spPr>
          <a:xfrm rot="21283923">
            <a:off x="7741115" y="1375384"/>
            <a:ext cx="1149674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pt-BR" sz="2400" b="1" dirty="0" smtClean="0"/>
              <a:t>No solo</a:t>
            </a:r>
            <a:endParaRPr lang="pt-BR" sz="1600" b="1" dirty="0"/>
          </a:p>
        </p:txBody>
      </p:sp>
      <p:sp>
        <p:nvSpPr>
          <p:cNvPr id="31" name="CaixaDeTexto 30"/>
          <p:cNvSpPr txBox="1"/>
          <p:nvPr/>
        </p:nvSpPr>
        <p:spPr>
          <a:xfrm>
            <a:off x="8017391" y="2492896"/>
            <a:ext cx="1115626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pt-BR" sz="2400" b="1" dirty="0" err="1" smtClean="0"/>
              <a:t>Protalo</a:t>
            </a:r>
            <a:endParaRPr lang="pt-BR" sz="1600" b="1" dirty="0"/>
          </a:p>
        </p:txBody>
      </p:sp>
      <p:sp>
        <p:nvSpPr>
          <p:cNvPr id="32" name="CaixaDeTexto 31"/>
          <p:cNvSpPr txBox="1"/>
          <p:nvPr/>
        </p:nvSpPr>
        <p:spPr>
          <a:xfrm>
            <a:off x="7290259" y="5081353"/>
            <a:ext cx="1316066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pt-BR" sz="2400" b="1" dirty="0" smtClean="0"/>
              <a:t>Gametas</a:t>
            </a:r>
            <a:endParaRPr lang="pt-BR" sz="1600" b="1" dirty="0"/>
          </a:p>
        </p:txBody>
      </p:sp>
      <p:cxnSp>
        <p:nvCxnSpPr>
          <p:cNvPr id="33" name="Conector de seta reta 32"/>
          <p:cNvCxnSpPr/>
          <p:nvPr/>
        </p:nvCxnSpPr>
        <p:spPr>
          <a:xfrm flipH="1" flipV="1">
            <a:off x="4355976" y="5312185"/>
            <a:ext cx="2178223" cy="516372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038" name="Picture 14" descr="Image result for protalo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72011" r="34076"/>
          <a:stretch/>
        </p:blipFill>
        <p:spPr bwMode="auto">
          <a:xfrm>
            <a:off x="1921830" y="3875211"/>
            <a:ext cx="2026971" cy="262689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CaixaDeTexto 36"/>
          <p:cNvSpPr txBox="1"/>
          <p:nvPr/>
        </p:nvSpPr>
        <p:spPr>
          <a:xfrm rot="754261">
            <a:off x="4790206" y="5081353"/>
            <a:ext cx="1696426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pt-BR" sz="2400" b="1" dirty="0" smtClean="0"/>
              <a:t>Fecundação</a:t>
            </a:r>
            <a:endParaRPr lang="pt-BR" sz="1600" b="1" dirty="0"/>
          </a:p>
        </p:txBody>
      </p:sp>
      <p:sp>
        <p:nvSpPr>
          <p:cNvPr id="38" name="CaixaDeTexto 37"/>
          <p:cNvSpPr txBox="1"/>
          <p:nvPr/>
        </p:nvSpPr>
        <p:spPr>
          <a:xfrm>
            <a:off x="771421" y="6229750"/>
            <a:ext cx="1632819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pt-BR" sz="2400" b="1" dirty="0" smtClean="0"/>
              <a:t>Novo broto</a:t>
            </a:r>
            <a:endParaRPr lang="pt-BR" sz="1600" b="1" dirty="0"/>
          </a:p>
        </p:txBody>
      </p:sp>
      <p:cxnSp>
        <p:nvCxnSpPr>
          <p:cNvPr id="39" name="Conector de seta reta 38"/>
          <p:cNvCxnSpPr/>
          <p:nvPr/>
        </p:nvCxnSpPr>
        <p:spPr>
          <a:xfrm flipH="1" flipV="1">
            <a:off x="1542066" y="2995406"/>
            <a:ext cx="269014" cy="1225527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1" name="CaixaDeTexto 40"/>
          <p:cNvSpPr txBox="1"/>
          <p:nvPr/>
        </p:nvSpPr>
        <p:spPr>
          <a:xfrm rot="16200000">
            <a:off x="6164329" y="3264397"/>
            <a:ext cx="1279838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pt-BR" b="1" dirty="0" smtClean="0">
                <a:solidFill>
                  <a:srgbClr val="FF0000"/>
                </a:solidFill>
              </a:rPr>
              <a:t>Gametófito</a:t>
            </a:r>
            <a:endParaRPr lang="pt-BR" b="1" dirty="0">
              <a:solidFill>
                <a:srgbClr val="FF0000"/>
              </a:solidFill>
            </a:endParaRPr>
          </a:p>
        </p:txBody>
      </p:sp>
      <p:sp>
        <p:nvSpPr>
          <p:cNvPr id="42" name="CaixaDeTexto 41"/>
          <p:cNvSpPr txBox="1"/>
          <p:nvPr/>
        </p:nvSpPr>
        <p:spPr>
          <a:xfrm rot="5400000">
            <a:off x="1722295" y="1954736"/>
            <a:ext cx="1168653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pt-BR" b="1" dirty="0" smtClean="0">
                <a:solidFill>
                  <a:srgbClr val="FF0000"/>
                </a:solidFill>
              </a:rPr>
              <a:t>Esporófito</a:t>
            </a:r>
            <a:endParaRPr lang="pt-BR" b="1" dirty="0">
              <a:solidFill>
                <a:srgbClr val="FF0000"/>
              </a:solidFill>
            </a:endParaRPr>
          </a:p>
        </p:txBody>
      </p:sp>
      <p:sp>
        <p:nvSpPr>
          <p:cNvPr id="43" name="Elipse 42"/>
          <p:cNvSpPr/>
          <p:nvPr/>
        </p:nvSpPr>
        <p:spPr>
          <a:xfrm>
            <a:off x="2314811" y="3870829"/>
            <a:ext cx="1633990" cy="1699541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9" name="Conector de seta reta 28"/>
          <p:cNvCxnSpPr/>
          <p:nvPr/>
        </p:nvCxnSpPr>
        <p:spPr>
          <a:xfrm flipH="1" flipV="1">
            <a:off x="1542066" y="2954561"/>
            <a:ext cx="269014" cy="1225527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3373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8" grpId="0" animBg="1"/>
      <p:bldP spid="30" grpId="0" animBg="1"/>
      <p:bldP spid="31" grpId="0" animBg="1"/>
      <p:bldP spid="32" grpId="0" animBg="1"/>
      <p:bldP spid="37" grpId="0" animBg="1"/>
      <p:bldP spid="38" grpId="0" animBg="1"/>
      <p:bldP spid="41" grpId="0" animBg="1"/>
      <p:bldP spid="42" grpId="0" animBg="1"/>
      <p:bldP spid="4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8" name="Picture 12" descr="https://viagemdofelipe.files.wordpress.com/2012/04/sequoi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2030" y="135155"/>
            <a:ext cx="2991042" cy="224328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-2268760" y="57439"/>
            <a:ext cx="8229600" cy="1143000"/>
          </a:xfrm>
        </p:spPr>
        <p:txBody>
          <a:bodyPr/>
          <a:lstStyle/>
          <a:p>
            <a:r>
              <a:rPr lang="pt-BR" dirty="0" err="1" smtClean="0"/>
              <a:t>Plantae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64494" y="1379534"/>
            <a:ext cx="5162118" cy="547260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pt-BR" dirty="0" smtClean="0"/>
              <a:t>. </a:t>
            </a:r>
            <a:r>
              <a:rPr lang="pt-BR" b="1" dirty="0" smtClean="0"/>
              <a:t>Gimnospermas</a:t>
            </a:r>
            <a:r>
              <a:rPr lang="pt-BR" dirty="0" smtClean="0"/>
              <a:t>: </a:t>
            </a:r>
          </a:p>
          <a:p>
            <a:pPr marL="0" indent="0">
              <a:buNone/>
            </a:pPr>
            <a:endParaRPr lang="pt-BR" dirty="0" smtClean="0"/>
          </a:p>
          <a:p>
            <a:pPr>
              <a:buFontTx/>
              <a:buChar char="-"/>
            </a:pPr>
            <a:r>
              <a:rPr lang="pt-BR" dirty="0" smtClean="0"/>
              <a:t>Primeiras plantas a apresentarem sementes (sem frutos)</a:t>
            </a:r>
          </a:p>
          <a:p>
            <a:pPr>
              <a:buFontTx/>
              <a:buChar char="-"/>
            </a:pPr>
            <a:endParaRPr lang="pt-BR" dirty="0" smtClean="0"/>
          </a:p>
          <a:p>
            <a:pPr>
              <a:buFontTx/>
              <a:buChar char="-"/>
            </a:pPr>
            <a:r>
              <a:rPr lang="pt-BR" dirty="0" smtClean="0"/>
              <a:t>Sistema de transporte de seiva mais eficaz</a:t>
            </a:r>
          </a:p>
          <a:p>
            <a:pPr>
              <a:buFontTx/>
              <a:buChar char="-"/>
            </a:pPr>
            <a:endParaRPr lang="pt-BR" dirty="0"/>
          </a:p>
          <a:p>
            <a:pPr>
              <a:buFontTx/>
              <a:buChar char="-"/>
            </a:pPr>
            <a:r>
              <a:rPr lang="pt-BR" dirty="0" smtClean="0"/>
              <a:t>Independência da água para a reprodução</a:t>
            </a:r>
          </a:p>
          <a:p>
            <a:pPr>
              <a:buFontTx/>
              <a:buChar char="-"/>
            </a:pPr>
            <a:endParaRPr lang="pt-BR" dirty="0"/>
          </a:p>
          <a:p>
            <a:pPr>
              <a:buFontTx/>
              <a:buChar char="-"/>
            </a:pPr>
            <a:r>
              <a:rPr lang="pt-BR" dirty="0" smtClean="0"/>
              <a:t> Sequoias, Pinheiros, Coníferas</a:t>
            </a:r>
          </a:p>
          <a:p>
            <a:pPr marL="0" indent="0">
              <a:buNone/>
            </a:pPr>
            <a:endParaRPr lang="pt-BR" dirty="0" smtClean="0"/>
          </a:p>
          <a:p>
            <a:pPr marL="0" indent="0">
              <a:buNone/>
            </a:pPr>
            <a:endParaRPr lang="pt-BR" dirty="0"/>
          </a:p>
        </p:txBody>
      </p:sp>
      <p:pic>
        <p:nvPicPr>
          <p:cNvPr id="9220" name="Picture 4" descr="http://www.estudopratico.com.br/wp-content/uploads/2014/05/gimnospermas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7551" y="1988840"/>
            <a:ext cx="3668339" cy="275125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6" descr="Resultado de imagem para jaboticab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9226" name="Picture 10" descr="http://www.culturamix.com/wp-content/gallery/fotos-de-pinheiros/fotos-de-pinheiros-6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5123" y="3789040"/>
            <a:ext cx="1915106" cy="288032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1987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-2556792" y="0"/>
            <a:ext cx="8229600" cy="1143000"/>
          </a:xfrm>
        </p:spPr>
        <p:txBody>
          <a:bodyPr/>
          <a:lstStyle/>
          <a:p>
            <a:r>
              <a:rPr lang="pt-BR" dirty="0" err="1" smtClean="0"/>
              <a:t>Plantae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5152" y="1124744"/>
            <a:ext cx="5266928" cy="5524330"/>
          </a:xfrm>
        </p:spPr>
        <p:txBody>
          <a:bodyPr>
            <a:normAutofit fontScale="92500" lnSpcReduction="10000"/>
          </a:bodyPr>
          <a:lstStyle/>
          <a:p>
            <a:r>
              <a:rPr lang="pt-BR" b="1" dirty="0"/>
              <a:t>Angiospermas</a:t>
            </a:r>
            <a:r>
              <a:rPr lang="pt-BR" dirty="0"/>
              <a:t>: </a:t>
            </a:r>
            <a:endParaRPr lang="pt-BR" dirty="0" smtClean="0"/>
          </a:p>
          <a:p>
            <a:endParaRPr lang="pt-BR" dirty="0"/>
          </a:p>
          <a:p>
            <a:pPr>
              <a:buFontTx/>
              <a:buChar char="-"/>
            </a:pPr>
            <a:r>
              <a:rPr lang="pt-BR" dirty="0" smtClean="0"/>
              <a:t>Plantas </a:t>
            </a:r>
            <a:r>
              <a:rPr lang="pt-BR" dirty="0"/>
              <a:t>com flores e </a:t>
            </a:r>
            <a:r>
              <a:rPr lang="pt-BR" dirty="0" smtClean="0"/>
              <a:t>frutos</a:t>
            </a:r>
          </a:p>
          <a:p>
            <a:pPr>
              <a:buFontTx/>
              <a:buChar char="-"/>
            </a:pPr>
            <a:endParaRPr lang="pt-BR" dirty="0"/>
          </a:p>
          <a:p>
            <a:pPr>
              <a:buFontTx/>
              <a:buChar char="-"/>
            </a:pPr>
            <a:r>
              <a:rPr lang="pt-BR" dirty="0" smtClean="0"/>
              <a:t>Maioria das espécies vegetais atuais</a:t>
            </a:r>
          </a:p>
          <a:p>
            <a:pPr>
              <a:buFontTx/>
              <a:buChar char="-"/>
            </a:pPr>
            <a:endParaRPr lang="pt-BR" dirty="0"/>
          </a:p>
          <a:p>
            <a:pPr>
              <a:buFontTx/>
              <a:buChar char="-"/>
            </a:pPr>
            <a:r>
              <a:rPr lang="pt-BR" dirty="0" smtClean="0"/>
              <a:t>Importância econômica</a:t>
            </a:r>
          </a:p>
          <a:p>
            <a:pPr>
              <a:buFontTx/>
              <a:buChar char="-"/>
            </a:pPr>
            <a:endParaRPr lang="pt-BR" dirty="0"/>
          </a:p>
          <a:p>
            <a:pPr>
              <a:buFontTx/>
              <a:buChar char="-"/>
            </a:pPr>
            <a:r>
              <a:rPr lang="pt-BR" dirty="0" smtClean="0"/>
              <a:t>Laranjeira</a:t>
            </a:r>
            <a:r>
              <a:rPr lang="pt-BR" dirty="0"/>
              <a:t>, Mangueira, Milho, </a:t>
            </a:r>
            <a:r>
              <a:rPr lang="pt-BR" dirty="0" smtClean="0"/>
              <a:t>Arroz, etc...</a:t>
            </a:r>
            <a:endParaRPr lang="pt-BR" dirty="0"/>
          </a:p>
          <a:p>
            <a:endParaRPr lang="pt-BR" dirty="0"/>
          </a:p>
        </p:txBody>
      </p:sp>
      <p:pic>
        <p:nvPicPr>
          <p:cNvPr id="5" name="Picture 8" descr="http://www.paraexpressaraliberdade.org.br/wp-content/uploads/2015/05/jabuticaba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4363" y="1628800"/>
            <a:ext cx="3343113" cy="204301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0" name="Picture 2" descr="http://2.bp.blogspot.com/-TPLMP_tJE5o/VYTAHGrKLtI/AAAAAAAAgu0/AW_pROYz5OY/s640/jabuticabaflo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4" y="116633"/>
            <a:ext cx="3092838" cy="208203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http://www.anawalls.com/images/nature/grove-stream-trees-grass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8594" y="4019484"/>
            <a:ext cx="3384376" cy="253828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1987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-2628800" y="53751"/>
            <a:ext cx="8229600" cy="1143000"/>
          </a:xfrm>
        </p:spPr>
        <p:txBody>
          <a:bodyPr/>
          <a:lstStyle/>
          <a:p>
            <a:r>
              <a:rPr lang="pt-BR" dirty="0" err="1"/>
              <a:t>Plantae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0854" y="1498680"/>
            <a:ext cx="8229600" cy="49971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800" b="1" dirty="0" smtClean="0"/>
              <a:t>. Flor</a:t>
            </a:r>
          </a:p>
          <a:p>
            <a:pPr marL="0" indent="0">
              <a:buNone/>
            </a:pPr>
            <a:endParaRPr lang="pt-BR" sz="2800" dirty="0"/>
          </a:p>
          <a:p>
            <a:pPr>
              <a:buFontTx/>
              <a:buChar char="-"/>
            </a:pPr>
            <a:r>
              <a:rPr lang="pt-BR" sz="2800" dirty="0" smtClean="0"/>
              <a:t>Estrutura reprodutora das Angiospermas</a:t>
            </a:r>
          </a:p>
          <a:p>
            <a:pPr>
              <a:buFontTx/>
              <a:buChar char="-"/>
            </a:pPr>
            <a:endParaRPr lang="pt-BR" sz="2800" dirty="0"/>
          </a:p>
          <a:p>
            <a:pPr>
              <a:buFontTx/>
              <a:buChar char="-"/>
            </a:pPr>
            <a:r>
              <a:rPr lang="pt-BR" sz="2800" dirty="0" smtClean="0"/>
              <a:t>Importante na fecundação cruzada (reprodução sexuada). </a:t>
            </a:r>
            <a:r>
              <a:rPr lang="pt-BR" sz="2800" b="1" dirty="0"/>
              <a:t>Polinização</a:t>
            </a:r>
          </a:p>
          <a:p>
            <a:pPr marL="0" indent="0">
              <a:buNone/>
            </a:pPr>
            <a:endParaRPr lang="pt-BR" sz="2800" dirty="0"/>
          </a:p>
          <a:p>
            <a:pPr>
              <a:buFontTx/>
              <a:buChar char="-"/>
            </a:pPr>
            <a:r>
              <a:rPr lang="pt-BR" sz="2800" dirty="0" smtClean="0"/>
              <a:t>Da origem ao fruto</a:t>
            </a:r>
          </a:p>
          <a:p>
            <a:pPr>
              <a:buFontTx/>
              <a:buChar char="-"/>
            </a:pPr>
            <a:endParaRPr lang="pt-BR" sz="2800" dirty="0"/>
          </a:p>
          <a:p>
            <a:pPr marL="0" indent="0">
              <a:buNone/>
            </a:pPr>
            <a:endParaRPr lang="pt-BR" b="1" dirty="0" smtClean="0"/>
          </a:p>
          <a:p>
            <a:pPr>
              <a:buFontTx/>
              <a:buChar char="-"/>
            </a:pPr>
            <a:endParaRPr lang="pt-BR" dirty="0"/>
          </a:p>
          <a:p>
            <a:pPr>
              <a:buFontTx/>
              <a:buChar char="-"/>
            </a:pPr>
            <a:endParaRPr lang="pt-BR" dirty="0"/>
          </a:p>
        </p:txBody>
      </p:sp>
      <p:pic>
        <p:nvPicPr>
          <p:cNvPr id="10242" name="Picture 2" descr="https://s-media-cache-ak0.pinimg.com/originals/85/1a/d4/851ad40674362fce8fbb7d504c64cdad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4077072"/>
            <a:ext cx="3552395" cy="266429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http://www.fotosefotos.com/admin/foto_img/foto_big/flor_amarela_fcefa85110d0abde30ccd392489dd7ea_Flores%20e%20plantas%20015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2597" y="318842"/>
            <a:ext cx="2439870" cy="182990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 descr="http://www.baixaki.com.br/imagens/wpapers/BXK23427_flor-maracuja.jpg800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5798" y="116631"/>
            <a:ext cx="2979103" cy="223432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11202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http://www.portalsaofrancisco.com.br/alfa/flor/imagens/fflor-h5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649" y="40998"/>
            <a:ext cx="8848351" cy="688205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/>
          <p:cNvSpPr txBox="1"/>
          <p:nvPr/>
        </p:nvSpPr>
        <p:spPr>
          <a:xfrm>
            <a:off x="156739" y="1772816"/>
            <a:ext cx="1170513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pt-BR" sz="2400" b="1" dirty="0" smtClean="0"/>
              <a:t>Carpelo</a:t>
            </a:r>
            <a:endParaRPr lang="pt-BR" sz="1600" b="1" dirty="0"/>
          </a:p>
        </p:txBody>
      </p:sp>
    </p:spTree>
    <p:extLst>
      <p:ext uri="{BB962C8B-B14F-4D97-AF65-F5344CB8AC3E}">
        <p14:creationId xmlns:p14="http://schemas.microsoft.com/office/powerpoint/2010/main" val="2371120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http://i.ehow.com/images/a04/pg/8f/function-pistil-flowers-800x8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60647"/>
            <a:ext cx="5320102" cy="446888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http://cdnbr.olhares.com/client/files/foto/big/272/2724519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8" t="5578" r="4145" b="7336"/>
          <a:stretch/>
        </p:blipFill>
        <p:spPr bwMode="auto">
          <a:xfrm>
            <a:off x="3635896" y="3356992"/>
            <a:ext cx="5394748" cy="333894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1005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Image result for flo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163873"/>
            <a:ext cx="6480720" cy="633765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0756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6" name="Picture 4" descr="http://www.surflavaroupas.com.br/Resources/Images/Article-image-cherry-blossom-Flor-de-cerejeira813-19399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5436096" cy="305456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http://meioambiente.culturamix.com/blog/wp-content/gallery/2-150/qual-estrutura-de-briofitas-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2862" y="2918706"/>
            <a:ext cx="3685450" cy="245451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2" descr="http://designtendencia.pn5.com.br/wp-content/uploads/2013/07/Arvore-na-primavera_2420_1600x1200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60" t="2757" b="15676"/>
          <a:stretch/>
        </p:blipFill>
        <p:spPr bwMode="auto">
          <a:xfrm>
            <a:off x="5751865" y="4695025"/>
            <a:ext cx="3392135" cy="21629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http://2.bp.blogspot.com/-EecX12EQ8-c/VSVqRl6mlDI/AAAAAAAAPfE/n_s6PVDzRWM/s1600/sequoiaForestCalifornia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0" y="3001642"/>
            <a:ext cx="5782729" cy="385635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0" descr="http://1.bp.blogspot.com/-jamj7W2R4NM/T29c8Uld4qI/AAAAAAAACXo/n3pMj4qxxkk/s1600/pinha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-1"/>
            <a:ext cx="3851920" cy="301653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http://blog.giulianaflores.com.br/wp-content/uploads/2014/01/samambaia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919" y="4623039"/>
            <a:ext cx="2979946" cy="22349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aixaDeTexto 9"/>
          <p:cNvSpPr txBox="1"/>
          <p:nvPr/>
        </p:nvSpPr>
        <p:spPr>
          <a:xfrm>
            <a:off x="0" y="4370"/>
            <a:ext cx="3779912" cy="280076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sz="3600" b="1" dirty="0" err="1" smtClean="0"/>
              <a:t>Plantae</a:t>
            </a:r>
            <a:r>
              <a:rPr lang="pt-BR" sz="3600" b="1" dirty="0" smtClean="0"/>
              <a:t> (</a:t>
            </a:r>
            <a:r>
              <a:rPr lang="pt-BR" sz="3600" b="1" dirty="0" err="1" smtClean="0"/>
              <a:t>Metáfita</a:t>
            </a:r>
            <a:r>
              <a:rPr lang="pt-BR" sz="3600" b="1" dirty="0" smtClean="0"/>
              <a:t>)</a:t>
            </a:r>
            <a:r>
              <a:rPr lang="pt-BR" sz="2800" b="1" dirty="0" smtClean="0"/>
              <a:t>:</a:t>
            </a:r>
          </a:p>
          <a:p>
            <a:endParaRPr lang="pt-BR" sz="2800" b="1" dirty="0" smtClean="0"/>
          </a:p>
          <a:p>
            <a:r>
              <a:rPr lang="pt-BR" sz="2800" b="1" dirty="0" smtClean="0"/>
              <a:t>. Eucariotos</a:t>
            </a:r>
          </a:p>
          <a:p>
            <a:r>
              <a:rPr lang="pt-BR" sz="2800" b="1" dirty="0" smtClean="0"/>
              <a:t>. Pluricelulares</a:t>
            </a:r>
          </a:p>
          <a:p>
            <a:r>
              <a:rPr lang="pt-BR" sz="2800" b="1" dirty="0" smtClean="0"/>
              <a:t>. Autótrofos</a:t>
            </a:r>
          </a:p>
          <a:p>
            <a:r>
              <a:rPr lang="pt-BR" sz="2800" b="1" dirty="0" smtClean="0"/>
              <a:t>. Plantas</a:t>
            </a:r>
          </a:p>
        </p:txBody>
      </p:sp>
    </p:spTree>
    <p:extLst>
      <p:ext uri="{BB962C8B-B14F-4D97-AF65-F5344CB8AC3E}">
        <p14:creationId xmlns:p14="http://schemas.microsoft.com/office/powerpoint/2010/main" val="1773078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-2340768" y="0"/>
            <a:ext cx="8229600" cy="1143000"/>
          </a:xfrm>
        </p:spPr>
        <p:txBody>
          <a:bodyPr/>
          <a:lstStyle/>
          <a:p>
            <a:r>
              <a:rPr lang="pt-BR" dirty="0" err="1"/>
              <a:t>Plantae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0" y="1340768"/>
            <a:ext cx="9144000" cy="5805264"/>
          </a:xfrm>
        </p:spPr>
        <p:txBody>
          <a:bodyPr>
            <a:normAutofit fontScale="85000" lnSpcReduction="20000"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pt-BR" dirty="0" smtClean="0"/>
              <a:t> Polinização:</a:t>
            </a:r>
          </a:p>
          <a:p>
            <a:pPr>
              <a:buFont typeface="Wingdings" panose="05000000000000000000" pitchFamily="2" charset="2"/>
              <a:buChar char="v"/>
            </a:pPr>
            <a:endParaRPr lang="pt-BR" dirty="0"/>
          </a:p>
          <a:p>
            <a:pPr marL="0" indent="0">
              <a:buNone/>
            </a:pPr>
            <a:r>
              <a:rPr lang="pt-BR" dirty="0" smtClean="0"/>
              <a:t>. Processo pelo qual agentes polinizadores, abióticos (vento, água) ou bióticos (animais), transferem </a:t>
            </a:r>
            <a:r>
              <a:rPr lang="pt-BR" b="1" dirty="0" smtClean="0"/>
              <a:t>pólen</a:t>
            </a:r>
            <a:r>
              <a:rPr lang="pt-BR" dirty="0" smtClean="0"/>
              <a:t> (gametas masculinos) de uma flor até a estrutura feminina (carpelo) de outra flor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 smtClean="0"/>
              <a:t>. Possibilita a </a:t>
            </a:r>
            <a:r>
              <a:rPr lang="pt-BR" b="1" dirty="0" smtClean="0"/>
              <a:t>fecundação cruzada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 smtClean="0"/>
              <a:t>. O polinizador ganha recurso (alimento) e a planta consegue gerar diversidade genética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 smtClean="0"/>
              <a:t>. Polinizador pode ser atraído pela </a:t>
            </a:r>
            <a:r>
              <a:rPr lang="pt-BR" b="1" dirty="0" smtClean="0"/>
              <a:t>cor</a:t>
            </a:r>
            <a:r>
              <a:rPr lang="pt-BR" dirty="0" smtClean="0"/>
              <a:t>, </a:t>
            </a:r>
            <a:r>
              <a:rPr lang="pt-BR" b="1" dirty="0" smtClean="0"/>
              <a:t>cheiro</a:t>
            </a:r>
            <a:r>
              <a:rPr lang="pt-BR" dirty="0" smtClean="0"/>
              <a:t> ou </a:t>
            </a:r>
            <a:r>
              <a:rPr lang="pt-BR" b="1" dirty="0" smtClean="0"/>
              <a:t>formato</a:t>
            </a:r>
            <a:r>
              <a:rPr lang="pt-BR" dirty="0" smtClean="0"/>
              <a:t> da flor</a:t>
            </a:r>
          </a:p>
        </p:txBody>
      </p:sp>
      <p:pic>
        <p:nvPicPr>
          <p:cNvPr id="12292" name="Picture 4" descr="http://www.biologados.com.br/fotos/polinizacao/polinizacao_abelhas_apis_mellifer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7644" y="95670"/>
            <a:ext cx="2620237" cy="196517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1120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46" name="Picture 10" descr="https://calendariofloral.files.wordpress.com/2012/06/colibri-thalassinus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5229200"/>
            <a:ext cx="2384299" cy="149018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-2340768" y="0"/>
            <a:ext cx="8229600" cy="1143000"/>
          </a:xfrm>
        </p:spPr>
        <p:txBody>
          <a:bodyPr/>
          <a:lstStyle/>
          <a:p>
            <a:r>
              <a:rPr lang="pt-BR" dirty="0" err="1"/>
              <a:t>Plantae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-26462" y="1340768"/>
            <a:ext cx="4238422" cy="5257800"/>
          </a:xfrm>
        </p:spPr>
        <p:txBody>
          <a:bodyPr/>
          <a:lstStyle/>
          <a:p>
            <a:pPr marL="0" indent="0">
              <a:buNone/>
            </a:pPr>
            <a:r>
              <a:rPr lang="pt-BR" dirty="0" smtClean="0"/>
              <a:t>. Polinizadores</a:t>
            </a:r>
          </a:p>
          <a:p>
            <a:pPr marL="0" indent="0">
              <a:buNone/>
            </a:pPr>
            <a:endParaRPr lang="pt-BR" dirty="0"/>
          </a:p>
          <a:p>
            <a:pPr>
              <a:buFontTx/>
              <a:buChar char="-"/>
            </a:pPr>
            <a:r>
              <a:rPr lang="pt-BR" b="1" dirty="0" smtClean="0"/>
              <a:t>Abióticos</a:t>
            </a:r>
            <a:r>
              <a:rPr lang="pt-BR" dirty="0" smtClean="0"/>
              <a:t>: vento, água (chuva)</a:t>
            </a:r>
          </a:p>
          <a:p>
            <a:pPr marL="0" indent="0">
              <a:buNone/>
            </a:pPr>
            <a:endParaRPr lang="pt-BR" dirty="0"/>
          </a:p>
          <a:p>
            <a:pPr>
              <a:buFontTx/>
              <a:buChar char="-"/>
            </a:pPr>
            <a:r>
              <a:rPr lang="pt-BR" b="1" dirty="0" smtClean="0"/>
              <a:t>Bióticos</a:t>
            </a:r>
            <a:r>
              <a:rPr lang="pt-BR" dirty="0" smtClean="0"/>
              <a:t>: insetos, mamíferos e aves</a:t>
            </a:r>
          </a:p>
        </p:txBody>
      </p:sp>
      <p:pic>
        <p:nvPicPr>
          <p:cNvPr id="14338" name="Picture 2" descr="https://calendariofloral.files.wordpress.com/2012/06/vallisneriaspirali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7280" y="141748"/>
            <a:ext cx="3162812" cy="205582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 descr="http://imguol.com/c/noticias/2013/06/04/3jun2013---album-dia-mundial-do-meio-ambiente-1370366046956_956x500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104" y="1556792"/>
            <a:ext cx="3189234" cy="166801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2" name="Picture 6" descr="http://www.biologados.com.br/fotos/polinizacao/polinizacao_besouro_coleoptera_cantarofilia_polen_2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6201" y="4509120"/>
            <a:ext cx="2323891" cy="174291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4" name="Picture 8" descr="http://msalx.viajeaqui.abril.com.br/2014/02/26/1320/6IivB/mm8034_111122_2764.jpeg?1393435838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5076" y="3881839"/>
            <a:ext cx="2793715" cy="185141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232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-2385423" y="61214"/>
            <a:ext cx="8229600" cy="1143000"/>
          </a:xfrm>
        </p:spPr>
        <p:txBody>
          <a:bodyPr/>
          <a:lstStyle/>
          <a:p>
            <a:r>
              <a:rPr lang="pt-BR" dirty="0" err="1"/>
              <a:t>Plantae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67544" y="1340768"/>
            <a:ext cx="8229600" cy="5400600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pt-BR" dirty="0" smtClean="0"/>
              <a:t>. </a:t>
            </a:r>
            <a:r>
              <a:rPr lang="pt-BR" sz="3800" b="1" dirty="0" smtClean="0"/>
              <a:t>Fruto</a:t>
            </a:r>
            <a:endParaRPr lang="pt-BR" b="1" dirty="0" smtClean="0"/>
          </a:p>
          <a:p>
            <a:pPr marL="0" indent="0">
              <a:buNone/>
            </a:pPr>
            <a:endParaRPr lang="pt-BR" dirty="0" smtClean="0"/>
          </a:p>
          <a:p>
            <a:pPr>
              <a:buFontTx/>
              <a:buChar char="-"/>
            </a:pPr>
            <a:r>
              <a:rPr lang="pt-BR" dirty="0" smtClean="0"/>
              <a:t>Estrutura </a:t>
            </a:r>
            <a:r>
              <a:rPr lang="pt-BR" b="1" dirty="0" smtClean="0"/>
              <a:t>única</a:t>
            </a:r>
            <a:r>
              <a:rPr lang="pt-BR" dirty="0" smtClean="0"/>
              <a:t> das Angiospermas, abriga as sementes (embriões)</a:t>
            </a:r>
          </a:p>
          <a:p>
            <a:pPr>
              <a:buFontTx/>
              <a:buChar char="-"/>
            </a:pPr>
            <a:endParaRPr lang="pt-BR" dirty="0"/>
          </a:p>
          <a:p>
            <a:pPr>
              <a:buFontTx/>
              <a:buChar char="-"/>
            </a:pPr>
            <a:r>
              <a:rPr lang="pt-BR" dirty="0" smtClean="0"/>
              <a:t>Normalmente colorido e doce</a:t>
            </a:r>
          </a:p>
          <a:p>
            <a:pPr marL="0" indent="0">
              <a:buNone/>
            </a:pPr>
            <a:endParaRPr lang="pt-BR" dirty="0"/>
          </a:p>
          <a:p>
            <a:pPr>
              <a:buFontTx/>
              <a:buChar char="-"/>
            </a:pPr>
            <a:r>
              <a:rPr lang="pt-BR" dirty="0" smtClean="0"/>
              <a:t>Dispersão das </a:t>
            </a:r>
            <a:r>
              <a:rPr lang="pt-BR" b="1" dirty="0" smtClean="0"/>
              <a:t>sementes: </a:t>
            </a:r>
            <a:r>
              <a:rPr lang="pt-BR" dirty="0" smtClean="0"/>
              <a:t>animal consome a polpa do fruto, rica em energia, e favorece a dispersão da espécie vegetal</a:t>
            </a:r>
            <a:endParaRPr lang="pt-BR" b="1" dirty="0" smtClean="0"/>
          </a:p>
          <a:p>
            <a:pPr>
              <a:buFontTx/>
              <a:buChar char="-"/>
            </a:pPr>
            <a:endParaRPr lang="pt-BR" dirty="0"/>
          </a:p>
          <a:p>
            <a:pPr>
              <a:buFont typeface="Wingdings" panose="05000000000000000000" pitchFamily="2" charset="2"/>
              <a:buChar char="v"/>
            </a:pPr>
            <a:r>
              <a:rPr lang="pt-BR" dirty="0" smtClean="0"/>
              <a:t> Quais as desvantagens de crescer perto da planta mãe?</a:t>
            </a:r>
            <a:endParaRPr lang="pt-BR" b="1" dirty="0" smtClean="0"/>
          </a:p>
          <a:p>
            <a:pPr>
              <a:buFontTx/>
              <a:buChar char="-"/>
            </a:pPr>
            <a:endParaRPr lang="pt-BR" dirty="0"/>
          </a:p>
          <a:p>
            <a:pPr>
              <a:buFontTx/>
              <a:buChar char="-"/>
            </a:pPr>
            <a:endParaRPr lang="pt-BR" dirty="0" smtClean="0"/>
          </a:p>
        </p:txBody>
      </p:sp>
      <p:pic>
        <p:nvPicPr>
          <p:cNvPr id="1026" name="Picture 2" descr="http://estudos.gospelmais.com.br/files/2012/12/amor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864" y="59935"/>
            <a:ext cx="2708102" cy="203494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www.pulsame.com/banco/data/media/41/frutos_rojos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00" y="270740"/>
            <a:ext cx="2411760" cy="161333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mlb-s2-p.mlstatic.com/10-sementes-de-melancia-negra-produz-frutos-bonitos-e-doces-12791-MLB20065931281_032014-O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70" t="8366" r="10498" b="10848"/>
          <a:stretch/>
        </p:blipFill>
        <p:spPr bwMode="auto">
          <a:xfrm>
            <a:off x="6907509" y="2770908"/>
            <a:ext cx="1341142" cy="129394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1120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-2257756" y="41564"/>
            <a:ext cx="8229600" cy="1143000"/>
          </a:xfrm>
        </p:spPr>
        <p:txBody>
          <a:bodyPr/>
          <a:lstStyle/>
          <a:p>
            <a:r>
              <a:rPr lang="pt-BR" dirty="0" err="1"/>
              <a:t>Plantae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0" y="1124744"/>
            <a:ext cx="3898776" cy="525658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pt-BR" dirty="0" smtClean="0"/>
              <a:t>. Dispersores de sementes</a:t>
            </a:r>
            <a:endParaRPr lang="pt-BR" dirty="0"/>
          </a:p>
          <a:p>
            <a:pPr marL="0" indent="0">
              <a:buNone/>
            </a:pPr>
            <a:endParaRPr lang="pt-BR" dirty="0"/>
          </a:p>
          <a:p>
            <a:pPr>
              <a:buFontTx/>
              <a:buChar char="-"/>
            </a:pPr>
            <a:r>
              <a:rPr lang="pt-BR" b="1" dirty="0"/>
              <a:t>Abióticos</a:t>
            </a:r>
            <a:r>
              <a:rPr lang="pt-BR" dirty="0"/>
              <a:t>: vento, água (chuva)</a:t>
            </a:r>
          </a:p>
          <a:p>
            <a:pPr marL="0" indent="0">
              <a:buNone/>
            </a:pPr>
            <a:endParaRPr lang="pt-BR" dirty="0" smtClean="0"/>
          </a:p>
          <a:p>
            <a:pPr marL="0" indent="0">
              <a:buNone/>
            </a:pPr>
            <a:endParaRPr lang="pt-BR" dirty="0"/>
          </a:p>
          <a:p>
            <a:pPr>
              <a:buFontTx/>
              <a:buChar char="-"/>
            </a:pPr>
            <a:r>
              <a:rPr lang="pt-BR" b="1" dirty="0"/>
              <a:t>Bióticos</a:t>
            </a:r>
            <a:r>
              <a:rPr lang="pt-BR" dirty="0"/>
              <a:t>: insetos, </a:t>
            </a:r>
            <a:r>
              <a:rPr lang="pt-BR" dirty="0" smtClean="0"/>
              <a:t>mamíferos, aves, répteis</a:t>
            </a:r>
            <a:endParaRPr lang="pt-BR" dirty="0"/>
          </a:p>
          <a:p>
            <a:endParaRPr lang="pt-BR" dirty="0"/>
          </a:p>
        </p:txBody>
      </p:sp>
      <p:pic>
        <p:nvPicPr>
          <p:cNvPr id="16388" name="Picture 4" descr="http://www.escolakids.com/public/upload/image/animais-se-alimentando-de-semente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6819" y="4152992"/>
            <a:ext cx="2741715" cy="241045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6" name="Picture 2" descr="http://cienciahoje.uol.com.br/banco-de-imagens/lg/web/images/ch-on-line/2008/121382a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5407" y="2636912"/>
            <a:ext cx="2430377" cy="183898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0" name="Picture 6" descr="http://vignette3.wikia.nocookie.net/iceage/images/0/03/Scrat_(character_model).jpg/revision/latest?cb=20150102182209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2121" y="4152992"/>
            <a:ext cx="2648475" cy="259172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2" name="Picture 8" descr="http://o.quizlet.com/RnyWxDpaWQUKPF3ZZyO4ew_m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2185" y="116633"/>
            <a:ext cx="2005936" cy="187220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4" name="Picture 10" descr="https://timblindim.files.wordpress.com/2008/09/pau-terra_5ax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557005" y="249733"/>
            <a:ext cx="2141342" cy="160600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79383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0" y="0"/>
            <a:ext cx="5276953" cy="6857999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 smtClean="0"/>
              <a:t>. Vasos condutores de seiva: </a:t>
            </a:r>
            <a:r>
              <a:rPr lang="pt-BR" b="1" dirty="0" smtClean="0"/>
              <a:t>xilema</a:t>
            </a:r>
            <a:r>
              <a:rPr lang="pt-BR" dirty="0" smtClean="0"/>
              <a:t> e </a:t>
            </a:r>
            <a:r>
              <a:rPr lang="pt-BR" b="1" dirty="0" smtClean="0"/>
              <a:t>floema</a:t>
            </a:r>
            <a:r>
              <a:rPr lang="pt-BR" dirty="0" smtClean="0"/>
              <a:t>:</a:t>
            </a:r>
          </a:p>
          <a:p>
            <a:pPr marL="0" indent="0">
              <a:buNone/>
            </a:pPr>
            <a:endParaRPr lang="pt-BR" dirty="0"/>
          </a:p>
          <a:p>
            <a:pPr>
              <a:buFontTx/>
              <a:buChar char="-"/>
            </a:pPr>
            <a:r>
              <a:rPr lang="pt-BR" dirty="0" smtClean="0"/>
              <a:t>Conduzem </a:t>
            </a:r>
            <a:r>
              <a:rPr lang="pt-BR" dirty="0" smtClean="0"/>
              <a:t>a seiva (água, elementos minerais e produtos da fotossíntese) no caule da </a:t>
            </a:r>
            <a:r>
              <a:rPr lang="pt-BR" dirty="0" smtClean="0"/>
              <a:t>planta</a:t>
            </a:r>
          </a:p>
          <a:p>
            <a:pPr>
              <a:buFontTx/>
              <a:buChar char="-"/>
            </a:pPr>
            <a:endParaRPr lang="pt-BR" dirty="0"/>
          </a:p>
          <a:p>
            <a:pPr marL="0" indent="0">
              <a:buNone/>
            </a:pPr>
            <a:r>
              <a:rPr lang="pt-BR" dirty="0" smtClean="0"/>
              <a:t>. </a:t>
            </a:r>
            <a:r>
              <a:rPr lang="pt-BR" dirty="0" smtClean="0">
                <a:solidFill>
                  <a:srgbClr val="FF0000"/>
                </a:solidFill>
              </a:rPr>
              <a:t>Xilem</a:t>
            </a:r>
            <a:r>
              <a:rPr lang="pt-BR" dirty="0" smtClean="0">
                <a:solidFill>
                  <a:srgbClr val="FF0000"/>
                </a:solidFill>
              </a:rPr>
              <a:t>a</a:t>
            </a:r>
            <a:r>
              <a:rPr lang="pt-BR" dirty="0" smtClean="0"/>
              <a:t> (água e sais = seiva bruta)</a:t>
            </a:r>
          </a:p>
          <a:p>
            <a:pPr marL="0" indent="0">
              <a:buNone/>
            </a:pPr>
            <a:r>
              <a:rPr lang="pt-BR" dirty="0" smtClean="0"/>
              <a:t>. </a:t>
            </a:r>
            <a:r>
              <a:rPr lang="pt-BR" dirty="0" smtClean="0">
                <a:solidFill>
                  <a:srgbClr val="0070C0"/>
                </a:solidFill>
              </a:rPr>
              <a:t>Floema</a:t>
            </a:r>
            <a:r>
              <a:rPr lang="pt-BR" dirty="0" smtClean="0"/>
              <a:t> (produtos da fotossíntese = seiva elaborada)</a:t>
            </a:r>
            <a:endParaRPr lang="pt-BR" dirty="0" smtClean="0"/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 smtClean="0"/>
              <a:t>- Extremamente importantes nas angiospermas tropicais</a:t>
            </a:r>
          </a:p>
        </p:txBody>
      </p:sp>
      <p:pic>
        <p:nvPicPr>
          <p:cNvPr id="7172" name="Picture 4" descr="http://www.portalsaofrancisco.com.br/alfa/anatomia-vegetal/imagens/anatomia-vegetal4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2555" y="4005064"/>
            <a:ext cx="3298796" cy="252028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https://upload.wikimedia.org/wikipedia/commons/6/66/Xilema_em_corte_longitudinal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6953" y="475637"/>
            <a:ext cx="3810000" cy="28575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6164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Picture 2" descr="http://www.infoescola.com/wp-content/uploads/2010/05/xilema-e-floem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665553"/>
            <a:ext cx="8219653" cy="579686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80939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0" y="0"/>
            <a:ext cx="5629366" cy="6858000"/>
          </a:xfrm>
        </p:spPr>
        <p:txBody>
          <a:bodyPr>
            <a:normAutofit fontScale="92500" lnSpcReduction="10000"/>
          </a:bodyPr>
          <a:lstStyle/>
          <a:p>
            <a:r>
              <a:rPr lang="pt-BR" b="1" dirty="0" err="1" smtClean="0"/>
              <a:t>Raizes</a:t>
            </a:r>
            <a:r>
              <a:rPr lang="pt-BR" dirty="0" smtClean="0"/>
              <a:t>: estruturas subterrâneas (na maioria dos casos) responsáveis pela absorção de água e sais minerais do solo</a:t>
            </a:r>
          </a:p>
          <a:p>
            <a:endParaRPr lang="pt-BR" dirty="0"/>
          </a:p>
          <a:p>
            <a:pPr marL="0" indent="0">
              <a:buNone/>
            </a:pPr>
            <a:r>
              <a:rPr lang="pt-BR" dirty="0" smtClean="0"/>
              <a:t>. </a:t>
            </a:r>
            <a:r>
              <a:rPr lang="pt-BR" b="1" dirty="0" smtClean="0"/>
              <a:t>Fasciculada/ Cabeleira</a:t>
            </a:r>
            <a:r>
              <a:rPr lang="pt-BR" dirty="0" smtClean="0"/>
              <a:t>: não apresentam eixo principal (</a:t>
            </a:r>
            <a:r>
              <a:rPr lang="pt-BR" dirty="0" err="1" smtClean="0"/>
              <a:t>Monocotiledônias</a:t>
            </a:r>
            <a:r>
              <a:rPr lang="pt-BR" dirty="0" smtClean="0"/>
              <a:t>)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 smtClean="0"/>
              <a:t>. </a:t>
            </a:r>
            <a:r>
              <a:rPr lang="pt-BR" b="1" dirty="0" smtClean="0"/>
              <a:t>Axial/ </a:t>
            </a:r>
            <a:r>
              <a:rPr lang="pt-BR" b="1" dirty="0" err="1" smtClean="0"/>
              <a:t>Pivotante</a:t>
            </a:r>
            <a:r>
              <a:rPr lang="pt-BR" dirty="0" smtClean="0"/>
              <a:t>: apresentam um eixo central (Dicotiledônias) 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b="1" dirty="0" smtClean="0"/>
              <a:t>Tuberosas</a:t>
            </a:r>
            <a:r>
              <a:rPr lang="pt-BR" dirty="0" smtClean="0"/>
              <a:t>: reserva nutritiva das plantas (mandioca, cenoura, beterraba)</a:t>
            </a:r>
          </a:p>
        </p:txBody>
      </p:sp>
      <p:pic>
        <p:nvPicPr>
          <p:cNvPr id="4" name="Picture 2" descr="http://www.sobiologia.com.br/figuras/Reinos4/raiz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5475" y="692696"/>
            <a:ext cx="3505625" cy="268764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Image result for raiz tuberos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046884" y="4219065"/>
            <a:ext cx="1944216" cy="259228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raiz tuberos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9366" y="4005064"/>
            <a:ext cx="1631550" cy="203815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60171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-16412" y="0"/>
            <a:ext cx="5452508" cy="68580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pt-BR" dirty="0" smtClean="0"/>
              <a:t>. </a:t>
            </a:r>
            <a:r>
              <a:rPr lang="pt-BR" b="1" dirty="0" smtClean="0"/>
              <a:t>Respiratórias/ Pneumatóforos</a:t>
            </a:r>
            <a:r>
              <a:rPr lang="pt-BR" dirty="0" smtClean="0"/>
              <a:t>: raiz aérea, vegetais que vivem em solos pobres em oxigênio (Manguezal)</a:t>
            </a:r>
          </a:p>
          <a:p>
            <a:pPr marL="0" indent="0">
              <a:buNone/>
            </a:pPr>
            <a:endParaRPr lang="pt-BR" dirty="0" smtClean="0"/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 smtClean="0"/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 smtClean="0"/>
              <a:t>. </a:t>
            </a:r>
            <a:r>
              <a:rPr lang="pt-BR" b="1" dirty="0" smtClean="0"/>
              <a:t>Sugadoras ou Haustórios</a:t>
            </a:r>
            <a:r>
              <a:rPr lang="pt-BR" dirty="0" smtClean="0"/>
              <a:t>: parasitas, adaptadas para penetrar e sugar seiva de outras plantas</a:t>
            </a:r>
            <a:endParaRPr lang="pt-BR" dirty="0"/>
          </a:p>
        </p:txBody>
      </p:sp>
      <p:pic>
        <p:nvPicPr>
          <p:cNvPr id="1026" name="Picture 2" descr="Image result for pneumatófor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1320" y="188640"/>
            <a:ext cx="3880670" cy="259228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haustóri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2517" y="3717032"/>
            <a:ext cx="4121455" cy="302433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6" descr="Image result for pneumatófor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" name="AutoShape 8" descr="Image result for pneumatóforo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042453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Image result for colm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9628" y="1979356"/>
            <a:ext cx="1962324" cy="216972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0" y="0"/>
            <a:ext cx="5652120" cy="6858000"/>
          </a:xfrm>
        </p:spPr>
        <p:txBody>
          <a:bodyPr>
            <a:normAutofit fontScale="92500" lnSpcReduction="20000"/>
          </a:bodyPr>
          <a:lstStyle/>
          <a:p>
            <a:r>
              <a:rPr lang="pt-BR" b="1" dirty="0" smtClean="0"/>
              <a:t>Caule</a:t>
            </a:r>
            <a:r>
              <a:rPr lang="pt-BR" dirty="0" smtClean="0"/>
              <a:t>: estrutura que une todos os órgãos vegetais. Transporte de seiva bruta (xilema) e elaborada (floema)</a:t>
            </a:r>
          </a:p>
          <a:p>
            <a:endParaRPr lang="pt-BR" dirty="0"/>
          </a:p>
          <a:p>
            <a:pPr marL="0" indent="0">
              <a:buNone/>
            </a:pPr>
            <a:r>
              <a:rPr lang="pt-BR" dirty="0" smtClean="0"/>
              <a:t>. </a:t>
            </a:r>
            <a:r>
              <a:rPr lang="pt-BR" b="1" dirty="0" smtClean="0"/>
              <a:t>Tronco</a:t>
            </a:r>
            <a:r>
              <a:rPr lang="pt-BR" dirty="0" smtClean="0"/>
              <a:t>: caule robusto, lenhoso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 smtClean="0"/>
              <a:t>. </a:t>
            </a:r>
            <a:r>
              <a:rPr lang="pt-BR" b="1" dirty="0" smtClean="0"/>
              <a:t>Colmo</a:t>
            </a:r>
            <a:r>
              <a:rPr lang="pt-BR" dirty="0" smtClean="0"/>
              <a:t>: nó e entrenó, formando gomos (</a:t>
            </a:r>
            <a:r>
              <a:rPr lang="pt-BR" dirty="0" err="1" smtClean="0"/>
              <a:t>bambú</a:t>
            </a:r>
            <a:r>
              <a:rPr lang="pt-BR" dirty="0" smtClean="0"/>
              <a:t>)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 smtClean="0"/>
              <a:t>. </a:t>
            </a:r>
            <a:r>
              <a:rPr lang="pt-BR" b="1" dirty="0" smtClean="0"/>
              <a:t>Estipe</a:t>
            </a:r>
            <a:r>
              <a:rPr lang="pt-BR" dirty="0" smtClean="0"/>
              <a:t>: cilíndrico, normalmente com folhas somente no ápice (Palmeiras)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 smtClean="0"/>
              <a:t>. </a:t>
            </a:r>
            <a:r>
              <a:rPr lang="pt-BR" b="1" dirty="0" smtClean="0"/>
              <a:t>Rizoma</a:t>
            </a:r>
            <a:r>
              <a:rPr lang="pt-BR" dirty="0" smtClean="0"/>
              <a:t>: caule subterrâneo (samambaias)</a:t>
            </a:r>
          </a:p>
          <a:p>
            <a:pPr marL="0" indent="0">
              <a:buNone/>
            </a:pPr>
            <a:endParaRPr lang="pt-BR" dirty="0"/>
          </a:p>
        </p:txBody>
      </p:sp>
      <p:pic>
        <p:nvPicPr>
          <p:cNvPr id="3074" name="Picture 2" descr="Image result for tronc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3174" y="24943"/>
            <a:ext cx="3359570" cy="223224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Image result for rizoma plant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4452" y="4581128"/>
            <a:ext cx="2857500" cy="21431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Image result for estip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9123" y="2973807"/>
            <a:ext cx="2016224" cy="201622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1625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79512" y="188640"/>
            <a:ext cx="5616624" cy="666936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pt-BR" dirty="0" smtClean="0"/>
              <a:t>. </a:t>
            </a:r>
            <a:r>
              <a:rPr lang="pt-BR" b="1" dirty="0" smtClean="0"/>
              <a:t>Cladódio</a:t>
            </a:r>
            <a:r>
              <a:rPr lang="pt-BR" dirty="0" smtClean="0"/>
              <a:t>: caule adaptado para fotossíntese/ reserva de água. Plantas de ambiente seco, espinhos (cactos)</a:t>
            </a:r>
          </a:p>
          <a:p>
            <a:endParaRPr lang="pt-BR" dirty="0"/>
          </a:p>
          <a:p>
            <a:pPr marL="0" indent="0">
              <a:buNone/>
            </a:pPr>
            <a:r>
              <a:rPr lang="pt-BR" dirty="0" smtClean="0"/>
              <a:t>. </a:t>
            </a:r>
            <a:r>
              <a:rPr lang="pt-BR" b="1" dirty="0" smtClean="0"/>
              <a:t>Tubérculo</a:t>
            </a:r>
            <a:r>
              <a:rPr lang="pt-BR" dirty="0" smtClean="0"/>
              <a:t>: caule subterrâneo que armazena nutrientes (batata-inglesa, gengibre)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 smtClean="0"/>
              <a:t>. </a:t>
            </a:r>
            <a:r>
              <a:rPr lang="pt-BR" b="1" dirty="0" smtClean="0"/>
              <a:t>Bulbos</a:t>
            </a:r>
            <a:r>
              <a:rPr lang="pt-BR" dirty="0" smtClean="0"/>
              <a:t>: caule subterrâneo modificado, onde as folhas armazenam nutrientes como reserva (cebola, alho)</a:t>
            </a:r>
            <a:endParaRPr lang="pt-BR" dirty="0"/>
          </a:p>
        </p:txBody>
      </p:sp>
      <p:pic>
        <p:nvPicPr>
          <p:cNvPr id="4098" name="Picture 2" descr="Image result for cladodio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111"/>
          <a:stretch/>
        </p:blipFill>
        <p:spPr bwMode="auto">
          <a:xfrm>
            <a:off x="6244463" y="116632"/>
            <a:ext cx="2710479" cy="230431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Image result for tubercul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5987" y="2204864"/>
            <a:ext cx="3023237" cy="237626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Image result for bulbo botanic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8500" y="3760927"/>
            <a:ext cx="2095500" cy="308610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47657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Plantae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pt-BR" dirty="0" smtClean="0"/>
              <a:t>Características gerais:</a:t>
            </a:r>
          </a:p>
          <a:p>
            <a:endParaRPr lang="pt-BR" dirty="0"/>
          </a:p>
          <a:p>
            <a:pPr marL="0" indent="0">
              <a:buNone/>
            </a:pPr>
            <a:r>
              <a:rPr lang="pt-BR" dirty="0" smtClean="0"/>
              <a:t>. Provável origem a partir das algas verdes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 smtClean="0"/>
              <a:t>. Possuem características embriológicas que possibilitaram a ocupação do ambiente terrestre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 smtClean="0"/>
              <a:t>. Parede celular de </a:t>
            </a:r>
            <a:r>
              <a:rPr lang="pt-BR" b="1" dirty="0"/>
              <a:t>C</a:t>
            </a:r>
            <a:r>
              <a:rPr lang="pt-BR" b="1" dirty="0" smtClean="0"/>
              <a:t>elulose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 smtClean="0"/>
              <a:t>. Clorofilas </a:t>
            </a:r>
            <a:r>
              <a:rPr lang="pt-BR" b="1" dirty="0" smtClean="0"/>
              <a:t>a</a:t>
            </a:r>
            <a:r>
              <a:rPr lang="pt-BR" dirty="0" smtClean="0"/>
              <a:t> e </a:t>
            </a:r>
            <a:r>
              <a:rPr lang="pt-BR" b="1" dirty="0" smtClean="0"/>
              <a:t>b</a:t>
            </a:r>
            <a:r>
              <a:rPr lang="pt-BR" dirty="0" smtClean="0"/>
              <a:t> 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919879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57237" y="118401"/>
            <a:ext cx="8229600" cy="4525963"/>
          </a:xfrm>
        </p:spPr>
        <p:txBody>
          <a:bodyPr/>
          <a:lstStyle/>
          <a:p>
            <a:r>
              <a:rPr lang="pt-BR" b="1" dirty="0" smtClean="0"/>
              <a:t>Folha</a:t>
            </a:r>
          </a:p>
          <a:p>
            <a:endParaRPr lang="pt-BR" dirty="0"/>
          </a:p>
          <a:p>
            <a:pPr marL="0" indent="0">
              <a:buNone/>
            </a:pPr>
            <a:r>
              <a:rPr lang="pt-BR" dirty="0" smtClean="0"/>
              <a:t>. Órgão laminar aéreo das plantas, responsável principalmente pela fotossíntese, transpiração e trocas gasosas</a:t>
            </a:r>
            <a:endParaRPr lang="pt-BR" dirty="0"/>
          </a:p>
        </p:txBody>
      </p:sp>
      <p:pic>
        <p:nvPicPr>
          <p:cNvPr id="6146" name="Picture 2" descr="Image result for estrutura das folha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230300"/>
            <a:ext cx="8120955" cy="321581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18201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-180528" y="-171400"/>
            <a:ext cx="8229600" cy="1143000"/>
          </a:xfrm>
        </p:spPr>
        <p:txBody>
          <a:bodyPr/>
          <a:lstStyle/>
          <a:p>
            <a:r>
              <a:rPr lang="pt-BR" dirty="0" err="1"/>
              <a:t>Plantae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0" y="62068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pt-BR" dirty="0" smtClean="0"/>
              <a:t>. </a:t>
            </a:r>
            <a:r>
              <a:rPr lang="pt-BR" b="1" dirty="0" smtClean="0"/>
              <a:t>Estômatos</a:t>
            </a:r>
          </a:p>
          <a:p>
            <a:pPr marL="0" indent="0">
              <a:buNone/>
            </a:pPr>
            <a:endParaRPr lang="pt-BR" dirty="0" smtClean="0"/>
          </a:p>
          <a:p>
            <a:pPr>
              <a:buFontTx/>
              <a:buChar char="-"/>
            </a:pPr>
            <a:r>
              <a:rPr lang="pt-BR" dirty="0" smtClean="0"/>
              <a:t>Aberturas na epiderme das folhas por onde ocorrem as trocas gasosas dentro da planta</a:t>
            </a:r>
          </a:p>
          <a:p>
            <a:pPr>
              <a:buFontTx/>
              <a:buChar char="-"/>
            </a:pPr>
            <a:endParaRPr lang="pt-BR" dirty="0"/>
          </a:p>
          <a:p>
            <a:pPr>
              <a:buFontTx/>
              <a:buChar char="-"/>
            </a:pPr>
            <a:r>
              <a:rPr lang="pt-BR" dirty="0" smtClean="0"/>
              <a:t>Podem se abrir ou fechar: controle hídrico</a:t>
            </a:r>
          </a:p>
          <a:p>
            <a:pPr>
              <a:buFontTx/>
              <a:buChar char="-"/>
            </a:pPr>
            <a:endParaRPr lang="pt-BR" dirty="0" smtClean="0"/>
          </a:p>
          <a:p>
            <a:pPr>
              <a:buFontTx/>
              <a:buChar char="-"/>
            </a:pPr>
            <a:endParaRPr lang="pt-BR" dirty="0"/>
          </a:p>
          <a:p>
            <a:pPr>
              <a:buFontTx/>
              <a:buChar char="-"/>
            </a:pPr>
            <a:endParaRPr lang="pt-BR" dirty="0"/>
          </a:p>
        </p:txBody>
      </p:sp>
      <p:pic>
        <p:nvPicPr>
          <p:cNvPr id="9218" name="Picture 2" descr="https://profabiologia.files.wordpress.com/2012/05/estomato1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4329100"/>
            <a:ext cx="4014734" cy="208823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https://djalmasantos.files.wordpress.com/2011/04/011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4077072"/>
            <a:ext cx="3983659" cy="259228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2206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649" y="0"/>
            <a:ext cx="5574463" cy="6858000"/>
          </a:xfrm>
        </p:spPr>
        <p:txBody>
          <a:bodyPr>
            <a:normAutofit fontScale="85000" lnSpcReduction="10000"/>
          </a:bodyPr>
          <a:lstStyle/>
          <a:p>
            <a:r>
              <a:rPr lang="pt-BR" b="1" dirty="0" smtClean="0"/>
              <a:t>Monocotiledôneas</a:t>
            </a:r>
          </a:p>
          <a:p>
            <a:endParaRPr lang="pt-BR" dirty="0"/>
          </a:p>
          <a:p>
            <a:pPr>
              <a:buFontTx/>
              <a:buChar char="-"/>
            </a:pPr>
            <a:r>
              <a:rPr lang="pt-BR" dirty="0" smtClean="0"/>
              <a:t>Grupo mais simples dentro das angiospermas</a:t>
            </a:r>
          </a:p>
          <a:p>
            <a:pPr>
              <a:buFontTx/>
              <a:buChar char="-"/>
            </a:pPr>
            <a:r>
              <a:rPr lang="pt-BR" dirty="0" smtClean="0"/>
              <a:t>Raízes fasciculadas ou em cabeleira</a:t>
            </a:r>
          </a:p>
          <a:p>
            <a:pPr>
              <a:buFontTx/>
              <a:buChar char="-"/>
            </a:pPr>
            <a:r>
              <a:rPr lang="pt-BR" dirty="0" smtClean="0"/>
              <a:t>Um cotilédone</a:t>
            </a:r>
          </a:p>
          <a:p>
            <a:pPr>
              <a:buFontTx/>
              <a:buChar char="-"/>
            </a:pPr>
            <a:r>
              <a:rPr lang="pt-BR" dirty="0" smtClean="0"/>
              <a:t>Milho, cana de açúcar, bambu</a:t>
            </a:r>
            <a:endParaRPr lang="pt-BR" dirty="0"/>
          </a:p>
          <a:p>
            <a:endParaRPr lang="pt-BR" dirty="0" smtClean="0"/>
          </a:p>
          <a:p>
            <a:r>
              <a:rPr lang="pt-BR" b="1" dirty="0" err="1" smtClean="0"/>
              <a:t>Eudicotiledônias</a:t>
            </a:r>
            <a:endParaRPr lang="pt-BR" b="1" dirty="0" smtClean="0"/>
          </a:p>
          <a:p>
            <a:pPr marL="0" indent="0">
              <a:buNone/>
            </a:pPr>
            <a:endParaRPr lang="pt-BR" dirty="0"/>
          </a:p>
          <a:p>
            <a:pPr>
              <a:buFontTx/>
              <a:buChar char="-"/>
            </a:pPr>
            <a:r>
              <a:rPr lang="pt-BR" dirty="0" smtClean="0"/>
              <a:t>Grupo mais complexo das angiospermas</a:t>
            </a:r>
          </a:p>
          <a:p>
            <a:pPr>
              <a:buFontTx/>
              <a:buChar char="-"/>
            </a:pPr>
            <a:r>
              <a:rPr lang="pt-BR" dirty="0" smtClean="0"/>
              <a:t>Raízes axiais ou </a:t>
            </a:r>
            <a:r>
              <a:rPr lang="pt-BR" dirty="0" err="1" smtClean="0"/>
              <a:t>pivotantes</a:t>
            </a:r>
            <a:endParaRPr lang="pt-BR" dirty="0" smtClean="0"/>
          </a:p>
          <a:p>
            <a:pPr>
              <a:buFontTx/>
              <a:buChar char="-"/>
            </a:pPr>
            <a:r>
              <a:rPr lang="pt-BR" dirty="0" smtClean="0"/>
              <a:t>Dois cotilédones</a:t>
            </a:r>
          </a:p>
          <a:p>
            <a:pPr>
              <a:buFontTx/>
              <a:buChar char="-"/>
            </a:pPr>
            <a:r>
              <a:rPr lang="pt-BR" dirty="0" smtClean="0"/>
              <a:t>Feijão, morango, maça</a:t>
            </a:r>
          </a:p>
          <a:p>
            <a:endParaRPr lang="pt-BR" dirty="0"/>
          </a:p>
          <a:p>
            <a:pPr marL="0" indent="0">
              <a:buNone/>
            </a:pPr>
            <a:endParaRPr lang="pt-BR" dirty="0" smtClean="0"/>
          </a:p>
          <a:p>
            <a:endParaRPr lang="pt-BR" dirty="0"/>
          </a:p>
          <a:p>
            <a:endParaRPr lang="pt-BR" dirty="0"/>
          </a:p>
        </p:txBody>
      </p:sp>
      <p:pic>
        <p:nvPicPr>
          <p:cNvPr id="5122" name="Picture 2" descr="Image result for cotiled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4222" y="908720"/>
            <a:ext cx="3411050" cy="521890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17069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www.sobiologia.com.br/figuras/Reinos4/raiz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404664"/>
            <a:ext cx="4824536" cy="369881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99"/>
          <a:stretch/>
        </p:blipFill>
        <p:spPr bwMode="auto">
          <a:xfrm>
            <a:off x="3419872" y="3717032"/>
            <a:ext cx="5472995" cy="294633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6" name="CaixaDeTexto 5"/>
          <p:cNvSpPr txBox="1"/>
          <p:nvPr/>
        </p:nvSpPr>
        <p:spPr>
          <a:xfrm>
            <a:off x="467544" y="3918809"/>
            <a:ext cx="756938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pt-BR" b="1" dirty="0" smtClean="0"/>
              <a:t>Mono</a:t>
            </a:r>
            <a:endParaRPr lang="pt-BR" b="1" dirty="0"/>
          </a:p>
        </p:txBody>
      </p:sp>
      <p:sp>
        <p:nvSpPr>
          <p:cNvPr id="7" name="CaixaDeTexto 6"/>
          <p:cNvSpPr txBox="1"/>
          <p:nvPr/>
        </p:nvSpPr>
        <p:spPr>
          <a:xfrm>
            <a:off x="3185419" y="6298098"/>
            <a:ext cx="756938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pt-BR" b="1" dirty="0" smtClean="0"/>
              <a:t>Mono</a:t>
            </a:r>
            <a:endParaRPr lang="pt-BR" b="1" dirty="0"/>
          </a:p>
        </p:txBody>
      </p:sp>
      <p:sp>
        <p:nvSpPr>
          <p:cNvPr id="8" name="CaixaDeTexto 7"/>
          <p:cNvSpPr txBox="1"/>
          <p:nvPr/>
        </p:nvSpPr>
        <p:spPr>
          <a:xfrm>
            <a:off x="4882734" y="692696"/>
            <a:ext cx="386644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pt-BR" b="1" dirty="0" smtClean="0"/>
              <a:t>Di</a:t>
            </a:r>
            <a:endParaRPr lang="pt-BR" b="1" dirty="0"/>
          </a:p>
        </p:txBody>
      </p:sp>
      <p:sp>
        <p:nvSpPr>
          <p:cNvPr id="9" name="CaixaDeTexto 8"/>
          <p:cNvSpPr txBox="1"/>
          <p:nvPr/>
        </p:nvSpPr>
        <p:spPr>
          <a:xfrm>
            <a:off x="8388424" y="3549477"/>
            <a:ext cx="386644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pt-BR" b="1" dirty="0" smtClean="0"/>
              <a:t>Di</a:t>
            </a:r>
            <a:endParaRPr lang="pt-BR" b="1" dirty="0"/>
          </a:p>
        </p:txBody>
      </p:sp>
    </p:spTree>
    <p:extLst>
      <p:ext uri="{BB962C8B-B14F-4D97-AF65-F5344CB8AC3E}">
        <p14:creationId xmlns:p14="http://schemas.microsoft.com/office/powerpoint/2010/main" val="38128957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" y="47003"/>
            <a:ext cx="8964096" cy="662473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5" name="Retângulo 4"/>
          <p:cNvSpPr/>
          <p:nvPr/>
        </p:nvSpPr>
        <p:spPr>
          <a:xfrm>
            <a:off x="683568" y="4437112"/>
            <a:ext cx="5184576" cy="54618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96140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Conteúdo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77" y="980728"/>
            <a:ext cx="9109423" cy="530120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5" name="Retângulo 4"/>
          <p:cNvSpPr/>
          <p:nvPr/>
        </p:nvSpPr>
        <p:spPr>
          <a:xfrm>
            <a:off x="683568" y="3631332"/>
            <a:ext cx="5184576" cy="54618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69775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"/>
            <a:ext cx="7647284" cy="6858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5" name="Retângulo 4"/>
          <p:cNvSpPr/>
          <p:nvPr/>
        </p:nvSpPr>
        <p:spPr>
          <a:xfrm>
            <a:off x="1115616" y="4653136"/>
            <a:ext cx="1728192" cy="54618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04551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-1836712" y="116632"/>
            <a:ext cx="8229600" cy="1143000"/>
          </a:xfrm>
        </p:spPr>
        <p:txBody>
          <a:bodyPr/>
          <a:lstStyle/>
          <a:p>
            <a:r>
              <a:rPr lang="pt-BR" dirty="0" err="1"/>
              <a:t>Plantae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41168"/>
          </a:xfrm>
        </p:spPr>
        <p:txBody>
          <a:bodyPr>
            <a:normAutofit lnSpcReduction="10000"/>
          </a:bodyPr>
          <a:lstStyle/>
          <a:p>
            <a:r>
              <a:rPr lang="pt-BR" b="1" dirty="0" smtClean="0"/>
              <a:t>Importância ambiental</a:t>
            </a:r>
            <a:r>
              <a:rPr lang="pt-BR" dirty="0" smtClean="0"/>
              <a:t>: </a:t>
            </a:r>
          </a:p>
          <a:p>
            <a:endParaRPr lang="pt-BR" dirty="0"/>
          </a:p>
          <a:p>
            <a:pPr marL="0" indent="0">
              <a:buNone/>
            </a:pPr>
            <a:r>
              <a:rPr lang="pt-BR" dirty="0" smtClean="0"/>
              <a:t>. </a:t>
            </a:r>
            <a:r>
              <a:rPr lang="pt-BR" dirty="0"/>
              <a:t>A</a:t>
            </a:r>
            <a:r>
              <a:rPr lang="pt-BR" dirty="0" smtClean="0"/>
              <a:t>s plantas constituem na grande maioria das vezes a base (produtores primários) dos ecossistemas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 smtClean="0"/>
              <a:t>. Servem de habitat para inúmeras espécies animais (“engenheiros de ecossistema”)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 smtClean="0"/>
              <a:t>. Fotossíntese</a:t>
            </a:r>
            <a:endParaRPr lang="pt-BR" dirty="0"/>
          </a:p>
        </p:txBody>
      </p:sp>
      <p:pic>
        <p:nvPicPr>
          <p:cNvPr id="1026" name="Picture 2" descr="http://www.estudopratico.com.br/wp-content/uploads/2014/11/floresta-amazonica-caracteristicas-e-o-que-a-prejudica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3780" y="188640"/>
            <a:ext cx="3652026" cy="243590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576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Picture 2" descr="http://designtendencia.pn5.com.br/wp-content/uploads/2013/07/Arvore-na-primavera_2420_1600x12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133" y="0"/>
            <a:ext cx="9173133" cy="687984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lchete esquerdo 4"/>
          <p:cNvSpPr/>
          <p:nvPr/>
        </p:nvSpPr>
        <p:spPr>
          <a:xfrm>
            <a:off x="2195736" y="476672"/>
            <a:ext cx="216024" cy="3168352"/>
          </a:xfrm>
          <a:prstGeom prst="leftBracke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olchete esquerdo 6"/>
          <p:cNvSpPr/>
          <p:nvPr/>
        </p:nvSpPr>
        <p:spPr>
          <a:xfrm>
            <a:off x="2195735" y="3869432"/>
            <a:ext cx="216025" cy="1440160"/>
          </a:xfrm>
          <a:prstGeom prst="leftBracke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olchete direito 8"/>
          <p:cNvSpPr/>
          <p:nvPr/>
        </p:nvSpPr>
        <p:spPr>
          <a:xfrm>
            <a:off x="5796136" y="4941168"/>
            <a:ext cx="216024" cy="1800200"/>
          </a:xfrm>
          <a:prstGeom prst="rightBracke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CaixaDeTexto 9"/>
          <p:cNvSpPr txBox="1"/>
          <p:nvPr/>
        </p:nvSpPr>
        <p:spPr>
          <a:xfrm>
            <a:off x="157721" y="885379"/>
            <a:ext cx="1909571" cy="255454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sz="1600" b="1" dirty="0" smtClean="0"/>
              <a:t>. Aves com seus ninhos</a:t>
            </a:r>
          </a:p>
          <a:p>
            <a:endParaRPr lang="pt-BR" sz="1600" b="1" dirty="0" smtClean="0"/>
          </a:p>
          <a:p>
            <a:r>
              <a:rPr lang="pt-BR" sz="1600" b="1" dirty="0" smtClean="0"/>
              <a:t>. Insetos adultos</a:t>
            </a:r>
          </a:p>
          <a:p>
            <a:endParaRPr lang="pt-BR" sz="1600" b="1" dirty="0" smtClean="0"/>
          </a:p>
          <a:p>
            <a:r>
              <a:rPr lang="pt-BR" sz="1600" b="1" dirty="0" smtClean="0"/>
              <a:t>. Larvas</a:t>
            </a:r>
          </a:p>
          <a:p>
            <a:endParaRPr lang="pt-BR" sz="1600" b="1" dirty="0" smtClean="0"/>
          </a:p>
          <a:p>
            <a:r>
              <a:rPr lang="pt-BR" sz="1600" b="1" dirty="0" smtClean="0"/>
              <a:t>. Pequenos </a:t>
            </a:r>
            <a:r>
              <a:rPr lang="pt-BR" sz="1600" b="1" dirty="0"/>
              <a:t>mamíferos</a:t>
            </a:r>
          </a:p>
          <a:p>
            <a:endParaRPr lang="pt-BR" sz="1600" dirty="0" smtClean="0"/>
          </a:p>
        </p:txBody>
      </p:sp>
      <p:sp>
        <p:nvSpPr>
          <p:cNvPr id="13" name="CaixaDeTexto 12"/>
          <p:cNvSpPr txBox="1"/>
          <p:nvPr/>
        </p:nvSpPr>
        <p:spPr>
          <a:xfrm>
            <a:off x="85713" y="3909134"/>
            <a:ext cx="1981579" cy="15696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sz="1600" b="1" dirty="0" smtClean="0"/>
              <a:t>. Fungos (orelha de pau)</a:t>
            </a:r>
          </a:p>
          <a:p>
            <a:endParaRPr lang="pt-BR" sz="1600" b="1" dirty="0"/>
          </a:p>
          <a:p>
            <a:r>
              <a:rPr lang="pt-BR" sz="1600" b="1" dirty="0" smtClean="0"/>
              <a:t>. Insetos </a:t>
            </a:r>
            <a:r>
              <a:rPr lang="pt-BR" sz="1600" b="1" dirty="0" err="1" smtClean="0"/>
              <a:t>brocadores</a:t>
            </a:r>
            <a:endParaRPr lang="pt-BR" sz="1600" b="1" dirty="0" smtClean="0"/>
          </a:p>
          <a:p>
            <a:endParaRPr lang="pt-BR" sz="1600" b="1" dirty="0"/>
          </a:p>
          <a:p>
            <a:r>
              <a:rPr lang="pt-BR" sz="1600" b="1" dirty="0" smtClean="0"/>
              <a:t>. Liquens</a:t>
            </a:r>
          </a:p>
        </p:txBody>
      </p:sp>
      <p:sp>
        <p:nvSpPr>
          <p:cNvPr id="14" name="CaixaDeTexto 13"/>
          <p:cNvSpPr txBox="1"/>
          <p:nvPr/>
        </p:nvSpPr>
        <p:spPr>
          <a:xfrm>
            <a:off x="6228184" y="5056438"/>
            <a:ext cx="1981579" cy="15696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sz="1600" b="1" dirty="0" smtClean="0"/>
              <a:t>. </a:t>
            </a:r>
            <a:r>
              <a:rPr lang="pt-BR" sz="1600" b="1" dirty="0" err="1" smtClean="0"/>
              <a:t>Micorrizas</a:t>
            </a:r>
            <a:endParaRPr lang="pt-BR" sz="1600" b="1" dirty="0" smtClean="0"/>
          </a:p>
          <a:p>
            <a:endParaRPr lang="pt-BR" sz="1600" b="1" dirty="0"/>
          </a:p>
          <a:p>
            <a:r>
              <a:rPr lang="pt-BR" sz="1600" b="1" dirty="0" smtClean="0"/>
              <a:t>. Fungos</a:t>
            </a:r>
          </a:p>
          <a:p>
            <a:endParaRPr lang="pt-BR" sz="1600" b="1" dirty="0"/>
          </a:p>
          <a:p>
            <a:r>
              <a:rPr lang="pt-BR" sz="1600" b="1" dirty="0" smtClean="0"/>
              <a:t>. Bactérias do ciclo do Nitrogênio</a:t>
            </a:r>
          </a:p>
        </p:txBody>
      </p:sp>
    </p:spTree>
    <p:extLst>
      <p:ext uri="{BB962C8B-B14F-4D97-AF65-F5344CB8AC3E}">
        <p14:creationId xmlns:p14="http://schemas.microsoft.com/office/powerpoint/2010/main" val="1153037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-1620688" y="116632"/>
            <a:ext cx="8229600" cy="1143000"/>
          </a:xfrm>
        </p:spPr>
        <p:txBody>
          <a:bodyPr/>
          <a:lstStyle/>
          <a:p>
            <a:r>
              <a:rPr lang="pt-BR" dirty="0" err="1"/>
              <a:t>Plantae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0" y="1556792"/>
            <a:ext cx="8229600" cy="5141168"/>
          </a:xfrm>
        </p:spPr>
        <p:txBody>
          <a:bodyPr>
            <a:normAutofit fontScale="92500" lnSpcReduction="10000"/>
          </a:bodyPr>
          <a:lstStyle/>
          <a:p>
            <a:r>
              <a:rPr lang="pt-BR" b="1" dirty="0" smtClean="0"/>
              <a:t>Importância econômica:</a:t>
            </a:r>
          </a:p>
          <a:p>
            <a:endParaRPr lang="pt-BR" b="1" dirty="0" smtClean="0"/>
          </a:p>
          <a:p>
            <a:endParaRPr lang="pt-BR" dirty="0"/>
          </a:p>
          <a:p>
            <a:pPr marL="0" indent="0">
              <a:buNone/>
            </a:pPr>
            <a:r>
              <a:rPr lang="pt-BR" dirty="0" smtClean="0"/>
              <a:t>. Base da alimentação mundial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 smtClean="0"/>
              <a:t>. Construção civil (estruturas, móveis)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 smtClean="0"/>
              <a:t>. Roupas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 smtClean="0"/>
              <a:t>. Objetos diversos </a:t>
            </a:r>
            <a:endParaRPr lang="pt-BR" dirty="0"/>
          </a:p>
        </p:txBody>
      </p:sp>
      <p:pic>
        <p:nvPicPr>
          <p:cNvPr id="2052" name="Picture 4" descr="http://diariodebiologia.com/files/2015/07/Preo-internacional-do-algodo-segue-em-qued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188638"/>
            <a:ext cx="3636404" cy="242426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6" descr="https://s3-sa-east-1.amazonaws.com/leroy-production/uploads/img/products/cadeira_madeira_fixa_sem_braco_violeta__87925831_0001_600x60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" name="AutoShape 8" descr="https://s3-sa-east-1.amazonaws.com/leroy-production/uploads/img/products/cadeira_madeira_fixa_sem_braco_violeta__87925831_0001_600x600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10" descr="https://s3-sa-east-1.amazonaws.com/leroy-production/uploads/img/products/cadeira_madeira_fixa_sem_braco_violeta__87925831_0001_600x600.jp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7" name="AutoShape 12" descr="https://s3-sa-east-1.amazonaws.com/leroy-production/uploads/img/products/cadeira_madeira_fixa_sem_braco_violeta__87925831_0001_600x600.jp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14" descr="https://s3-sa-east-1.amazonaws.com/leroy-production/uploads/img/products/cadeira_madeira_fixa_sem_braco_violeta__87925831_0001_600x600.jp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2064" name="Picture 16" descr="http://decoracao.vocedeolhoemtudo.com.br/wp-content/gallery/cadeira-de-madeira_1/cadeira-de-madeira-3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4898" y="2780928"/>
            <a:ext cx="2029570" cy="202957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http://www.bolsademulher.com/sites/www.bolsademulher.com/files/receita/imagecache/primera/receita-de-arroz-branco-no-micro-ondas_0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0663" y="4664643"/>
            <a:ext cx="3294037" cy="201622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884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1143000"/>
          </a:xfrm>
        </p:spPr>
        <p:txBody>
          <a:bodyPr/>
          <a:lstStyle/>
          <a:p>
            <a:r>
              <a:rPr lang="pt-BR" dirty="0" err="1"/>
              <a:t>Plantae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-35202" y="1340768"/>
            <a:ext cx="4175154" cy="5400600"/>
          </a:xfrm>
        </p:spPr>
        <p:txBody>
          <a:bodyPr/>
          <a:lstStyle/>
          <a:p>
            <a:r>
              <a:rPr lang="pt-BR" b="1" dirty="0" smtClean="0"/>
              <a:t>Importância na saúde humana: </a:t>
            </a:r>
          </a:p>
          <a:p>
            <a:endParaRPr lang="pt-BR" b="1" dirty="0"/>
          </a:p>
          <a:p>
            <a:pPr marL="0" indent="0">
              <a:buNone/>
            </a:pPr>
            <a:r>
              <a:rPr lang="pt-BR" dirty="0" smtClean="0"/>
              <a:t>. Fonte quase inesgotável de substâncias químicas, muitas vezes úteis para o homem</a:t>
            </a:r>
            <a:endParaRPr lang="pt-BR" dirty="0"/>
          </a:p>
        </p:txBody>
      </p:sp>
      <p:pic>
        <p:nvPicPr>
          <p:cNvPr id="6146" name="Picture 2" descr="http://www.redgesam.cl/wp/wp-content/uploads/2014/02/Ley-de-Farmacos-en-Chil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0142" y="3429000"/>
            <a:ext cx="4876799" cy="324326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4199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122" name="Picture 2" descr="http://2.bp.blogspot.com/-vzm0qhzuZEc/UICTRNri2yI/AAAAAAAAGL4/y2ntiqfLYmg/s1600/derivados+de+plantas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5" t="1755" r="3277" b="10492"/>
          <a:stretch/>
        </p:blipFill>
        <p:spPr bwMode="auto">
          <a:xfrm>
            <a:off x="179512" y="304559"/>
            <a:ext cx="8860156" cy="611513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ângulo 3"/>
          <p:cNvSpPr/>
          <p:nvPr/>
        </p:nvSpPr>
        <p:spPr>
          <a:xfrm>
            <a:off x="179512" y="836712"/>
            <a:ext cx="2016224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/>
          <p:cNvSpPr/>
          <p:nvPr/>
        </p:nvSpPr>
        <p:spPr>
          <a:xfrm>
            <a:off x="179512" y="4149080"/>
            <a:ext cx="1584176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128317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48638" y="0"/>
            <a:ext cx="8229600" cy="1143000"/>
          </a:xfrm>
        </p:spPr>
        <p:txBody>
          <a:bodyPr/>
          <a:lstStyle/>
          <a:p>
            <a:r>
              <a:rPr lang="pt-BR" dirty="0" err="1" smtClean="0"/>
              <a:t>Plantae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9691" y="764704"/>
            <a:ext cx="6012160" cy="5976664"/>
          </a:xfrm>
        </p:spPr>
        <p:txBody>
          <a:bodyPr>
            <a:normAutofit fontScale="85000" lnSpcReduction="20000"/>
          </a:bodyPr>
          <a:lstStyle/>
          <a:p>
            <a:r>
              <a:rPr lang="pt-BR" dirty="0" smtClean="0"/>
              <a:t>Classificação:</a:t>
            </a:r>
          </a:p>
          <a:p>
            <a:endParaRPr lang="pt-BR" dirty="0"/>
          </a:p>
          <a:p>
            <a:pPr marL="0" indent="0">
              <a:buNone/>
            </a:pPr>
            <a:r>
              <a:rPr lang="pt-BR" dirty="0" smtClean="0"/>
              <a:t>. </a:t>
            </a:r>
            <a:r>
              <a:rPr lang="pt-BR" b="1" dirty="0" smtClean="0"/>
              <a:t>Briófitas</a:t>
            </a:r>
            <a:r>
              <a:rPr lang="pt-BR" dirty="0" smtClean="0"/>
              <a:t>: </a:t>
            </a:r>
          </a:p>
          <a:p>
            <a:pPr marL="0" indent="0">
              <a:buNone/>
            </a:pPr>
            <a:endParaRPr lang="pt-BR" dirty="0" smtClean="0"/>
          </a:p>
          <a:p>
            <a:pPr>
              <a:buFontTx/>
              <a:buChar char="-"/>
            </a:pPr>
            <a:r>
              <a:rPr lang="pt-BR" dirty="0" smtClean="0"/>
              <a:t>Plantas mais basais</a:t>
            </a:r>
          </a:p>
          <a:p>
            <a:pPr>
              <a:buFontTx/>
              <a:buChar char="-"/>
            </a:pPr>
            <a:endParaRPr lang="pt-BR" dirty="0" smtClean="0"/>
          </a:p>
          <a:p>
            <a:pPr>
              <a:buFontTx/>
              <a:buChar char="-"/>
            </a:pPr>
            <a:r>
              <a:rPr lang="pt-BR" dirty="0" smtClean="0"/>
              <a:t>Ainda apresentam problemas em relação ao ambiente terrestre (dependência da água para reprodução)</a:t>
            </a:r>
          </a:p>
          <a:p>
            <a:pPr>
              <a:buFontTx/>
              <a:buChar char="-"/>
            </a:pPr>
            <a:endParaRPr lang="pt-BR" dirty="0" smtClean="0"/>
          </a:p>
          <a:p>
            <a:pPr>
              <a:buFontTx/>
              <a:buChar char="-"/>
            </a:pPr>
            <a:r>
              <a:rPr lang="pt-BR" dirty="0" smtClean="0"/>
              <a:t>Não possuem tecidos verdadeiros (rizoide, cauloide, filoide)</a:t>
            </a:r>
          </a:p>
          <a:p>
            <a:pPr>
              <a:buFontTx/>
              <a:buChar char="-"/>
            </a:pPr>
            <a:endParaRPr lang="pt-BR" dirty="0"/>
          </a:p>
          <a:p>
            <a:pPr>
              <a:buFontTx/>
              <a:buChar char="-"/>
            </a:pPr>
            <a:r>
              <a:rPr lang="pt-BR" dirty="0" smtClean="0"/>
              <a:t>Musgos, Hepáticas e </a:t>
            </a:r>
            <a:r>
              <a:rPr lang="pt-BR" dirty="0" err="1"/>
              <a:t>A</a:t>
            </a:r>
            <a:r>
              <a:rPr lang="pt-BR" dirty="0" err="1" smtClean="0"/>
              <a:t>ntóceros</a:t>
            </a:r>
            <a:endParaRPr lang="pt-BR" dirty="0" smtClean="0"/>
          </a:p>
          <a:p>
            <a:pPr marL="0" indent="0">
              <a:buNone/>
            </a:pPr>
            <a:endParaRPr lang="pt-BR" dirty="0" smtClean="0"/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</p:txBody>
      </p:sp>
      <p:pic>
        <p:nvPicPr>
          <p:cNvPr id="10242" name="Picture 2" descr="http://professores.unisanta.br/maramagenta/Imagens/briofitas/MUSGO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1032667"/>
            <a:ext cx="3148408" cy="236130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 descr="http://thumbs.dreamstime.com/z/musgo-que-cresce-em-pedras-do-godo-7156509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98"/>
          <a:stretch/>
        </p:blipFill>
        <p:spPr bwMode="auto">
          <a:xfrm>
            <a:off x="5796136" y="4293096"/>
            <a:ext cx="3203848" cy="212035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2" descr="https://s3-sa-east-1.amazonaws.com/leroy-production/uploads/img/products/cadeira_madeira_fixa_sem_braco_violeta__87925831_0001_600x60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50802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439</TotalTime>
  <Words>867</Words>
  <Application>Microsoft Office PowerPoint</Application>
  <PresentationFormat>Apresentação na tela (4:3)</PresentationFormat>
  <Paragraphs>232</Paragraphs>
  <Slides>36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36</vt:i4>
      </vt:variant>
    </vt:vector>
  </HeadingPairs>
  <TitlesOfParts>
    <vt:vector size="37" baseType="lpstr">
      <vt:lpstr>Tema do Office</vt:lpstr>
      <vt:lpstr>Grandes Grupos Vegetais</vt:lpstr>
      <vt:lpstr>Apresentação do PowerPoint</vt:lpstr>
      <vt:lpstr>Plantae</vt:lpstr>
      <vt:lpstr>Plantae</vt:lpstr>
      <vt:lpstr>Apresentação do PowerPoint</vt:lpstr>
      <vt:lpstr>Plantae</vt:lpstr>
      <vt:lpstr>Plantae</vt:lpstr>
      <vt:lpstr>Apresentação do PowerPoint</vt:lpstr>
      <vt:lpstr>Plantae</vt:lpstr>
      <vt:lpstr>Apresentação do PowerPoint</vt:lpstr>
      <vt:lpstr>Apresentação do PowerPoint</vt:lpstr>
      <vt:lpstr>Plantae</vt:lpstr>
      <vt:lpstr>Apresentação do PowerPoint</vt:lpstr>
      <vt:lpstr>Plantae</vt:lpstr>
      <vt:lpstr>Plantae</vt:lpstr>
      <vt:lpstr>Plantae</vt:lpstr>
      <vt:lpstr>Apresentação do PowerPoint</vt:lpstr>
      <vt:lpstr>Apresentação do PowerPoint</vt:lpstr>
      <vt:lpstr>Apresentação do PowerPoint</vt:lpstr>
      <vt:lpstr>Plantae</vt:lpstr>
      <vt:lpstr>Plantae</vt:lpstr>
      <vt:lpstr>Plantae</vt:lpstr>
      <vt:lpstr>Plantae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Plantae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Diversidade Biológica (4)</dc:title>
  <dc:creator>Pedro</dc:creator>
  <cp:lastModifiedBy>Pedro</cp:lastModifiedBy>
  <cp:revision>49</cp:revision>
  <dcterms:created xsi:type="dcterms:W3CDTF">2015-08-03T16:10:44Z</dcterms:created>
  <dcterms:modified xsi:type="dcterms:W3CDTF">2016-11-25T13:36:43Z</dcterms:modified>
</cp:coreProperties>
</file>